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7" r:id="rId6"/>
    <p:sldId id="258" r:id="rId7"/>
    <p:sldId id="290" r:id="rId8"/>
    <p:sldId id="264" r:id="rId9"/>
    <p:sldId id="291" r:id="rId10"/>
    <p:sldId id="268" r:id="rId11"/>
    <p:sldId id="286" r:id="rId12"/>
    <p:sldId id="293" r:id="rId13"/>
    <p:sldId id="295" r:id="rId14"/>
    <p:sldId id="304" r:id="rId15"/>
    <p:sldId id="296" r:id="rId16"/>
    <p:sldId id="299" r:id="rId17"/>
    <p:sldId id="298" r:id="rId18"/>
    <p:sldId id="300" r:id="rId19"/>
    <p:sldId id="292" r:id="rId20"/>
    <p:sldId id="301" r:id="rId21"/>
    <p:sldId id="302" r:id="rId22"/>
    <p:sldId id="303" r:id="rId23"/>
    <p:sldId id="279" r:id="rId24"/>
    <p:sldId id="3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04" autoAdjust="0"/>
  </p:normalViewPr>
  <p:slideViewPr>
    <p:cSldViewPr snapToGrid="0">
      <p:cViewPr varScale="1">
        <p:scale>
          <a:sx n="59" d="100"/>
          <a:sy n="59" d="100"/>
        </p:scale>
        <p:origin x="964" y="48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32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9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3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6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26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6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ECC38-CEC9-E358-5C2F-C0BE53577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FA75EA-0A48-BB13-CFB6-89E623170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B437AB-FB08-E7AF-A9A4-DF8F4BD40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12DB7-25AE-180B-B8EF-89E28BF52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1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677918"/>
            <a:ext cx="6856292" cy="35905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Math and Statistics</a:t>
            </a:r>
            <a:br>
              <a:rPr lang="en-US" dirty="0"/>
            </a:br>
            <a:r>
              <a:rPr lang="en-US" dirty="0"/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29041-BDD5-610F-BF3A-BF6FE7F06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9686DB-B640-B593-DA49-BF39F502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25859"/>
          </a:xfrm>
        </p:spPr>
        <p:txBody>
          <a:bodyPr>
            <a:normAutofit/>
          </a:bodyPr>
          <a:lstStyle/>
          <a:p>
            <a:r>
              <a:rPr lang="en-US" sz="4000" dirty="0"/>
              <a:t>English Skills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62F549-6F09-0804-AC5C-13945B26E7C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5" y="1509311"/>
            <a:ext cx="2775906" cy="6025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Sentence Writing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46C619-2BC8-2ABA-A79F-6D4A181257D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71525" y="2111830"/>
            <a:ext cx="9390063" cy="4244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Deviation Sentence: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 systolic blood pressures in our sample data could be as much as _______ mm of Hg from the sample mean average of _______ mm of Hg.</a:t>
            </a:r>
            <a:br>
              <a:rPr lang="en-US" sz="1800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Two-Population Mean Average Confidence Interval Sentence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mean average price of homes in California is between ________ and ________ thousand dollars (greater than or less than) the mean average price of homes in Arizona. </a:t>
            </a:r>
            <a:br>
              <a:rPr lang="en-US" sz="1800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One-population T-test statistic sentence: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sample mean average weight ______ kg is ________ standard errors (above or below) the population mean average weight _______ kg in the null hypothesis.” 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412F4-C20F-5FAB-5988-7BEF0182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7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82DDBC-CB69-6ED5-E9B9-69E900E9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896111"/>
            <a:ext cx="7889768" cy="1461499"/>
          </a:xfrm>
        </p:spPr>
        <p:txBody>
          <a:bodyPr>
            <a:normAutofit fontScale="90000"/>
          </a:bodyPr>
          <a:lstStyle/>
          <a:p>
            <a:r>
              <a:rPr lang="en-US" dirty="0"/>
              <a:t>Affective Domain and other support activities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511FB7-04C9-8318-1451-8F0B44AA6C3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630607" y="2223470"/>
            <a:ext cx="6097285" cy="1290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matt-teachout.org/pre-stats/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5F2D5-0ECE-EE49-6392-1319C07C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75BED7-D14F-5BEE-DD7F-3789A3F35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74" y="559662"/>
            <a:ext cx="2902099" cy="57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9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2347-45CA-74DA-40DF-3304701F8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682" y="718457"/>
            <a:ext cx="9487817" cy="793422"/>
          </a:xfrm>
        </p:spPr>
        <p:txBody>
          <a:bodyPr>
            <a:noAutofit/>
          </a:bodyPr>
          <a:lstStyle/>
          <a:p>
            <a:r>
              <a:rPr lang="en-US" sz="4000" dirty="0"/>
              <a:t>Practicing with </a:t>
            </a:r>
            <a:r>
              <a:rPr lang="en-US" sz="4000" dirty="0" err="1"/>
              <a:t>Statkey</a:t>
            </a:r>
            <a:r>
              <a:rPr lang="en-US" sz="4000" dirty="0"/>
              <a:t> (lock5stat.com)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F735C-79C6-66EA-4964-B2C2C094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6A59CD-AD0B-7CC1-0C82-6201FB2C9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6" y="1682660"/>
            <a:ext cx="10968990" cy="467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7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1C45F-882E-6FA3-8F76-B0EAE6ECB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CAA9-FD11-8674-B5D7-0B9A0A1FE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446" y="718457"/>
            <a:ext cx="9642053" cy="7934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Practicing with </a:t>
            </a:r>
            <a:r>
              <a:rPr lang="en-US" sz="4800" dirty="0" err="1"/>
              <a:t>Statkey</a:t>
            </a:r>
            <a:r>
              <a:rPr lang="en-US" sz="4800" dirty="0"/>
              <a:t> (lock5stat.com)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43A1A-AB0B-2229-CE01-22AAD1E1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79E32-2FD2-5670-1877-E4BDCDB00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7" y="1511879"/>
            <a:ext cx="10898148" cy="48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0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3E026-F8CF-0C76-7381-B56A75C4A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6AEF7-3A9A-9774-5D2A-668949E22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2188" y="325379"/>
            <a:ext cx="9466842" cy="1018680"/>
          </a:xfrm>
        </p:spPr>
        <p:txBody>
          <a:bodyPr>
            <a:noAutofit/>
          </a:bodyPr>
          <a:lstStyle/>
          <a:p>
            <a:r>
              <a:rPr lang="en-US" sz="4000" dirty="0"/>
              <a:t>Practicing with </a:t>
            </a:r>
            <a:r>
              <a:rPr lang="en-US" sz="4000" dirty="0" err="1"/>
              <a:t>Statkey</a:t>
            </a:r>
            <a:r>
              <a:rPr lang="en-US" sz="4000" dirty="0"/>
              <a:t> (lock5stat.com)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9DFB1-6719-9C0B-CD7B-FCE6B1A8A9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34800" y="6353175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831BC2-D7A6-69EF-E5F6-9E698E15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1" y="1671924"/>
            <a:ext cx="10286997" cy="486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01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D902B-1BBA-AF1F-4FCC-7170DED76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C6E1F-F433-96DD-3C0A-76A444EDF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4227" y="325379"/>
            <a:ext cx="10094803" cy="1018680"/>
          </a:xfrm>
        </p:spPr>
        <p:txBody>
          <a:bodyPr>
            <a:noAutofit/>
          </a:bodyPr>
          <a:lstStyle/>
          <a:p>
            <a:r>
              <a:rPr lang="en-US" sz="4000" dirty="0"/>
              <a:t>Practicing with </a:t>
            </a:r>
            <a:r>
              <a:rPr lang="en-US" sz="4000" dirty="0" err="1"/>
              <a:t>Statkey</a:t>
            </a:r>
            <a:r>
              <a:rPr lang="en-US" sz="4000" dirty="0"/>
              <a:t> (lock5stat.com)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8E4D-236C-AFAA-82EA-F00D640E18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34800" y="6353175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5053C-4C88-9044-CC17-00D018259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1393848"/>
            <a:ext cx="10846357" cy="507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61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C883-7528-F9C5-D6FA-15EC059A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96113"/>
            <a:ext cx="10668000" cy="800486"/>
          </a:xfrm>
        </p:spPr>
        <p:txBody>
          <a:bodyPr/>
          <a:lstStyle/>
          <a:p>
            <a:r>
              <a:rPr lang="en-US" dirty="0"/>
              <a:t>Practicing with excel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FE259-B742-148B-88EA-EAE84226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542FC6-219D-A647-A9F4-50155445C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26" y="1581440"/>
            <a:ext cx="11115348" cy="46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78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D90D-A6ED-1551-38D8-A13C045B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752" y="565546"/>
            <a:ext cx="7889768" cy="1186077"/>
          </a:xfrm>
        </p:spPr>
        <p:txBody>
          <a:bodyPr>
            <a:normAutofit/>
          </a:bodyPr>
          <a:lstStyle/>
          <a:p>
            <a:r>
              <a:rPr lang="en-US" sz="3600" dirty="0"/>
              <a:t>Practicing with </a:t>
            </a:r>
            <a:r>
              <a:rPr lang="en-US" sz="3600" dirty="0" err="1"/>
              <a:t>STatCrunch</a:t>
            </a:r>
            <a:r>
              <a:rPr lang="en-US" sz="3600" dirty="0"/>
              <a:t> (www.statcrunch.com)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B8C7F-3505-77F4-500F-B5B0930C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38988B-7BE4-0780-8BAF-A7D9CF10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80" y="1751623"/>
            <a:ext cx="10621040" cy="45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2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A8EF0-9F0F-1941-BCEF-7B0C06C35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A810-2F2B-E837-9495-5748C4A0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896111"/>
            <a:ext cx="7889768" cy="1186077"/>
          </a:xfrm>
        </p:spPr>
        <p:txBody>
          <a:bodyPr>
            <a:normAutofit/>
          </a:bodyPr>
          <a:lstStyle/>
          <a:p>
            <a:r>
              <a:rPr lang="en-US" sz="3600" dirty="0"/>
              <a:t>Practicing with </a:t>
            </a:r>
            <a:r>
              <a:rPr lang="en-US" sz="3600" dirty="0" err="1"/>
              <a:t>STatCrunch</a:t>
            </a:r>
            <a:r>
              <a:rPr lang="en-US" sz="3600" dirty="0"/>
              <a:t> (www.statcrunch.com)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D0372-F78D-3CF5-6607-AE1DABEB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CABE98-FF94-85B2-4905-1CFD7B045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92" y="2082188"/>
            <a:ext cx="10444395" cy="42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5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C76D-BB51-32FE-4F9D-5C742F23E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576943"/>
            <a:ext cx="6449786" cy="1339992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Based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96354-1C6E-B02A-B6D4-FEAE4B6C4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1057" y="2126255"/>
            <a:ext cx="5143500" cy="395505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/>
              <a:t>Small Guided Projects on each unit or a Large Class Project broken into smaller parts.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/>
              <a:t>Practical Experience for Data Analyst Jobs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/>
              <a:t>Students more invested in the class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4B367-8693-FB8E-2D5E-F0DEA556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0" y="429462"/>
            <a:ext cx="6343650" cy="1344910"/>
          </a:xfrm>
        </p:spPr>
        <p:txBody>
          <a:bodyPr>
            <a:normAutofit/>
          </a:bodyPr>
          <a:lstStyle/>
          <a:p>
            <a:r>
              <a:rPr lang="en-US" sz="3600" dirty="0"/>
              <a:t>Students and faculty need support!</a:t>
            </a:r>
            <a:endParaRPr lang="en-Z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933950" y="1874384"/>
            <a:ext cx="6338887" cy="429781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lack prerequisite skills </a:t>
            </a:r>
            <a:br>
              <a:rPr lang="en-US" sz="3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study skills.</a:t>
            </a:r>
            <a:br>
              <a:rPr lang="en-US" sz="3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5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mathematics and statistics has become significantly harder for teachers.</a:t>
            </a:r>
            <a:br>
              <a:rPr lang="en-US" sz="3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5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support our teachers so </a:t>
            </a:r>
            <a:br>
              <a:rPr lang="en-US" sz="3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can support the students.</a:t>
            </a:r>
            <a:endParaRPr lang="en-US" sz="35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760" y="814924"/>
            <a:ext cx="5850761" cy="844554"/>
          </a:xfrm>
        </p:spPr>
        <p:txBody>
          <a:bodyPr>
            <a:normAutofit/>
          </a:bodyPr>
          <a:lstStyle/>
          <a:p>
            <a:r>
              <a:rPr lang="en-US" sz="4000" dirty="0"/>
              <a:t>Support Pedagogy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F2D739-E475-54F8-C832-F04A983D0F2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66136" y="1582360"/>
            <a:ext cx="5079580" cy="469687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Avoid Large High Stakes Exams (Cheating, Giving Up)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Support Skills, Study Skills &amp;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Encouragement!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Significant Points for 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Working Hard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Projects, Quizzes, or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Lower-Stakes Exams 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“Mastery Learning” instead of a 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“Pass or Fail” mentality.​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323639-65E1-FDBD-1BE3-374BB39C19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84634" y="2314261"/>
            <a:ext cx="3938661" cy="25820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Grading Scale</a:t>
            </a:r>
          </a:p>
          <a:p>
            <a:pPr marL="0" indent="0" algn="ctr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Four Projects (40%)</a:t>
            </a:r>
          </a:p>
          <a:p>
            <a:pPr marL="0" indent="0" algn="ctr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Quiz Average (20%)</a:t>
            </a:r>
          </a:p>
          <a:p>
            <a:pPr marL="0" indent="0" algn="ctr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Assignments (30%)</a:t>
            </a:r>
          </a:p>
          <a:p>
            <a:pPr marL="0" indent="0" algn="ctr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Final Exam (10%)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40B739-30F9-C86F-67ED-2197DC1E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FAFB-5CDB-5C53-8898-9706EE34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896111"/>
            <a:ext cx="9866540" cy="734385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2ACD4-AC42-4676-AB65-4728A16526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52574" y="1630496"/>
            <a:ext cx="9866540" cy="4487275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/>
              <a:t>Any Questions for Matt?</a:t>
            </a:r>
            <a:br>
              <a:rPr lang="en-US" sz="3800" b="1" dirty="0"/>
            </a:br>
            <a:endParaRPr lang="en-US" sz="3800" b="1" dirty="0"/>
          </a:p>
          <a:p>
            <a:r>
              <a:rPr lang="en-US" sz="3800" b="1" dirty="0"/>
              <a:t>Discuss the following topics with the person or people sitting next to you. (If we run out of time, discuss them during lunch.)</a:t>
            </a:r>
            <a:br>
              <a:rPr lang="en-US" sz="3800" b="1" dirty="0"/>
            </a:br>
            <a:endParaRPr lang="en-US" sz="3800" b="1" dirty="0"/>
          </a:p>
          <a:p>
            <a:pPr marL="342900" indent="-342900">
              <a:buFont typeface="+mj-lt"/>
              <a:buAutoNum type="arabicPeriod"/>
            </a:pPr>
            <a:r>
              <a:rPr lang="en-US" sz="3800" b="1" dirty="0"/>
              <a:t>Give a support topic that you teach in your math or stat class that helps students understand the transfer-level topic?</a:t>
            </a:r>
            <a:br>
              <a:rPr lang="en-US" sz="3800" b="1" dirty="0"/>
            </a:br>
            <a:endParaRPr lang="en-US" sz="3800" b="1" dirty="0"/>
          </a:p>
          <a:p>
            <a:pPr marL="342900" indent="-342900">
              <a:buFont typeface="+mj-lt"/>
              <a:buAutoNum type="arabicPeriod"/>
            </a:pPr>
            <a:r>
              <a:rPr lang="en-US" sz="3800" b="1" dirty="0"/>
              <a:t>Teaching math has become increasingly difficult. What support and encouragement can we give our fellow teachers?</a:t>
            </a:r>
            <a:br>
              <a:rPr lang="en-US" sz="3800" b="1" dirty="0"/>
            </a:br>
            <a:endParaRPr lang="en-US" sz="3800" b="1" dirty="0"/>
          </a:p>
          <a:p>
            <a:pPr marL="342900" indent="-342900">
              <a:buFont typeface="+mj-lt"/>
              <a:buAutoNum type="arabicPeriod"/>
            </a:pPr>
            <a:r>
              <a:rPr lang="en-US" sz="3800" b="1" dirty="0"/>
              <a:t>Do you think that the “just-in-time” support philosophy can apply to other math courses besides statistics? Explain how.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9C7D6-A6EC-21EF-96AF-30EC192B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2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660358"/>
            <a:ext cx="6594768" cy="5537284"/>
          </a:xfrm>
        </p:spPr>
        <p:txBody>
          <a:bodyPr>
            <a:normAutofit fontScale="90000"/>
          </a:bodyPr>
          <a:lstStyle/>
          <a:p>
            <a:r>
              <a:rPr lang="en-US" dirty="0"/>
              <a:t>WE need to change they way we teach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Assume students are not prepared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Adopt a support philosophy</a:t>
            </a:r>
          </a:p>
        </p:txBody>
      </p:sp>
      <p:pic>
        <p:nvPicPr>
          <p:cNvPr id="34" name="Picture Placeholder 33" descr="Aerial view of a neon highway intersection">
            <a:extLst>
              <a:ext uri="{FF2B5EF4-FFF2-40B4-BE49-F238E27FC236}">
                <a16:creationId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36" r="24936"/>
          <a:stretch/>
        </p:blipFill>
        <p:spPr>
          <a:xfrm rot="10800000">
            <a:off x="1" y="761322"/>
            <a:ext cx="4076118" cy="6096678"/>
          </a:xfr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8500" y="566057"/>
            <a:ext cx="6594768" cy="1343545"/>
          </a:xfrm>
        </p:spPr>
        <p:txBody>
          <a:bodyPr>
            <a:normAutofit/>
          </a:bodyPr>
          <a:lstStyle/>
          <a:p>
            <a:r>
              <a:rPr lang="en-US" sz="3600" dirty="0"/>
              <a:t>Connected single topic “Just in time” support</a:t>
            </a:r>
            <a:r>
              <a:rPr lang="en-US" dirty="0"/>
              <a:t>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789" y="1909603"/>
            <a:ext cx="6594768" cy="417196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prerequisite class material separately is not effective.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 what skills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students are missing.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support students need for each transfer-level topic one at a time.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Placeholder 12" descr="Low angle view of tall buildings">
            <a:extLst>
              <a:ext uri="{FF2B5EF4-FFF2-40B4-BE49-F238E27FC236}">
                <a16:creationId xmlns:a16="http://schemas.microsoft.com/office/drawing/2014/main" id="{1DFE730E-30E7-DA99-A3EE-ACB889D161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3" r="43"/>
          <a:stretch/>
        </p:blipFill>
        <p:spPr>
          <a:xfrm>
            <a:off x="0" y="-1"/>
            <a:ext cx="4076118" cy="6096678"/>
          </a:xfr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3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8" y="515112"/>
            <a:ext cx="6589150" cy="9653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Connected single topic </a:t>
            </a:r>
            <a:br>
              <a:rPr lang="en-US" sz="3200" dirty="0"/>
            </a:br>
            <a:r>
              <a:rPr lang="en-US" sz="3200" dirty="0"/>
              <a:t>“Just in time”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0" y="1480457"/>
            <a:ext cx="6597650" cy="46808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 Support Skills to</a:t>
            </a: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Transfer-Level Skills</a:t>
            </a: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Repeat support skill training </a:t>
            </a:r>
            <a:b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throughout the class.</a:t>
            </a:r>
            <a:b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a support philosophy in all</a:t>
            </a: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math and statistics classes. </a:t>
            </a: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Regular classes need support also.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576943"/>
            <a:ext cx="6449786" cy="2785508"/>
          </a:xfrm>
        </p:spPr>
        <p:txBody>
          <a:bodyPr>
            <a:normAutofit/>
          </a:bodyPr>
          <a:lstStyle/>
          <a:p>
            <a:r>
              <a:rPr lang="en-US" dirty="0"/>
              <a:t>“just in time” statistics support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8D8EF-09F7-2BAC-3EC4-6E8F4051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258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Arithmetic Support skills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736" y="1882322"/>
            <a:ext cx="4514850" cy="39524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Calculating Proportions</a:t>
            </a:r>
            <a:br>
              <a:rPr lang="en-US" sz="2400" b="1" dirty="0">
                <a:solidFill>
                  <a:schemeClr val="accent1"/>
                </a:solidFill>
              </a:rPr>
            </a:br>
            <a:endParaRPr lang="en-US" sz="2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Percentage/Proportion</a:t>
            </a:r>
            <a:br>
              <a:rPr lang="en-US" sz="2400" b="1" dirty="0">
                <a:solidFill>
                  <a:schemeClr val="accent1"/>
                </a:solidFill>
              </a:rPr>
            </a:b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Conversions</a:t>
            </a:r>
            <a:br>
              <a:rPr lang="en-US" sz="2400" b="1" dirty="0">
                <a:solidFill>
                  <a:schemeClr val="accent1"/>
                </a:solidFill>
              </a:rPr>
            </a:br>
            <a:endParaRPr lang="en-US" sz="2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Subtraction &amp; Differences</a:t>
            </a:r>
            <a:br>
              <a:rPr lang="en-US" sz="2400" b="1" dirty="0">
                <a:solidFill>
                  <a:schemeClr val="accent1"/>
                </a:solidFill>
              </a:rPr>
            </a:br>
            <a:endParaRPr lang="en-US" sz="2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Negative Numbers</a:t>
            </a:r>
            <a:br>
              <a:rPr lang="en-US" sz="2400" b="1" dirty="0">
                <a:solidFill>
                  <a:schemeClr val="accent1"/>
                </a:solidFill>
              </a:rPr>
            </a:b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3F3455-E568-40C9-9F4D-8C89F4CD95F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646174" y="1882322"/>
            <a:ext cx="4514850" cy="39524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Rounding</a:t>
            </a:r>
            <a:br>
              <a:rPr lang="en-US" sz="2400" b="1" dirty="0">
                <a:solidFill>
                  <a:schemeClr val="accent1"/>
                </a:solidFill>
              </a:rPr>
            </a:br>
            <a:endParaRPr lang="en-US" sz="2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Comparing Decimals</a:t>
            </a:r>
            <a:br>
              <a:rPr lang="en-US" sz="2400" b="1" dirty="0">
                <a:solidFill>
                  <a:schemeClr val="accent1"/>
                </a:solidFill>
              </a:rPr>
            </a:br>
            <a:endParaRPr lang="en-US" sz="2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Division &amp; Quotient</a:t>
            </a:r>
            <a:br>
              <a:rPr lang="en-US" sz="2400" b="1" dirty="0">
                <a:solidFill>
                  <a:schemeClr val="accent1"/>
                </a:solidFill>
              </a:rPr>
            </a:br>
            <a:endParaRPr lang="en-US" sz="2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Order of Operations</a:t>
            </a:r>
            <a:br>
              <a:rPr lang="en-US" sz="2400" b="1" dirty="0">
                <a:solidFill>
                  <a:schemeClr val="accent1"/>
                </a:solidFill>
              </a:rPr>
            </a:br>
            <a:endParaRPr lang="en-US" sz="2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Number Line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896112"/>
            <a:ext cx="7889768" cy="834718"/>
          </a:xfrm>
        </p:spPr>
        <p:txBody>
          <a:bodyPr/>
          <a:lstStyle/>
          <a:p>
            <a:r>
              <a:rPr lang="en-US" dirty="0"/>
              <a:t>Formula Support Skills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251268-42B4-3B45-A59B-740E2DB97A0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520440" y="1582656"/>
            <a:ext cx="7428880" cy="670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Analyzing and Evaluating Statistics Formulas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02492136-277B-808E-9D1B-0527359207D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516752" y="2122714"/>
                <a:ext cx="7889768" cy="4137557"/>
              </a:xfrm>
            </p:spPr>
            <p:txBody>
              <a:bodyPr>
                <a:norm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Standard Deviation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 </m:t>
                    </m:r>
                    <m:rad>
                      <m:radPr>
                        <m:degHide m:val="on"/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1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𝑆𝑢𝑚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𝑜𝑓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𝑆𝑞𝑢𝑎𝑟𝑒𝑠</m:t>
                            </m:r>
                          </m:num>
                          <m:den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𝐷𝑒𝑔𝑟𝑒𝑒𝑠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𝑜𝑓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𝐹𝑟𝑒𝑒𝑑𝑜𝑚</m:t>
                            </m:r>
                          </m:den>
                        </m:f>
                      </m:e>
                    </m:ra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64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17</m:t>
                            </m:r>
                          </m:den>
                        </m:f>
                      </m:e>
                    </m:ra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𝑘𝑔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Matched Pair T-test statistic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8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</m:e>
                            </m:acc>
                            <m:r>
                              <a:rPr lang="en-US" sz="18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8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18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𝒅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800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18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𝑴𝒆𝒂𝒏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𝑨𝒗𝒆𝒓𝒂𝒈𝒆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𝒐𝒇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𝑫𝒊𝒇𝒇𝒆𝒓𝒆𝒏𝒄𝒆𝒔</m:t>
                        </m:r>
                      </m:num>
                      <m:den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𝑺𝒕𝒂𝒏𝒅𝒂𝒓𝒅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𝑬𝒓𝒓𝒐𝒓</m:t>
                        </m:r>
                      </m:den>
                    </m:f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8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𝑽𝒂𝒓𝒊𝒂𝒏𝒄𝒆</m:t>
                    </m:r>
                    <m:r>
                      <a:rPr lang="en-US" sz="18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𝑩𝒆𝒕𝒘𝒆𝒆𝒏</m:t>
                    </m:r>
                    <m:r>
                      <a:rPr lang="en-US" sz="18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𝑺𝒖𝒎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𝒐𝒇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𝑺𝒒𝒖𝒂𝒓𝒆𝒔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𝑩𝒆𝒕𝒘𝒆𝒆𝒏</m:t>
                        </m:r>
                      </m:num>
                      <m:den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𝑫𝒆𝒈𝒓𝒆𝒆𝒔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𝒐𝒇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𝑭𝒓𝒆𝒆𝒅𝒐𝒎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𝑩𝒆𝒕𝒘𝒆𝒆𝒏</m:t>
                        </m:r>
                      </m:den>
                    </m:f>
                  </m:oMath>
                </a14:m>
                <a:r>
                  <a:rPr lang="en-US" sz="18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sz="18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1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1800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̅</m:t>
                                        </m:r>
                                      </m:e>
                                      <m:sub>
                                        <m:r>
                                          <a:rPr lang="en-US" sz="1800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̿"/>
                                        <m:ctrlPr>
                                          <a:rPr lang="en-US" sz="1800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8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𝑽𝒂𝒓𝒊𝒂𝒏𝒄𝒆</m:t>
                    </m:r>
                    <m:r>
                      <a:rPr lang="en-US" sz="18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𝑾𝒊𝒕𝒉𝒊𝒏</m:t>
                    </m:r>
                    <m:r>
                      <a:rPr lang="en-US" sz="18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𝑺𝒖𝒎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𝒐𝒇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𝑺𝒒𝒖𝒂𝒓𝒆𝒔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𝑾𝒊𝒕𝒉𝒊𝒏</m:t>
                        </m:r>
                      </m:num>
                      <m:den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𝑫𝒆𝒈𝒓𝒆𝒆𝒔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𝒐𝒇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𝑭𝒓𝒆𝒆𝒅𝒐𝒎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𝑾𝒊𝒕𝒉𝒊𝒏</m:t>
                        </m:r>
                      </m:den>
                    </m:f>
                  </m:oMath>
                </a14:m>
                <a:r>
                  <a:rPr lang="en-US" sz="18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sz="18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1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800" b="1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1800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̅</m:t>
                                        </m:r>
                                      </m:e>
                                      <m:sub>
                                        <m:r>
                                          <a:rPr lang="en-US" sz="1800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1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 test statistic</a:t>
                </a:r>
                <a:r>
                  <a:rPr lang="en-US" sz="18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8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𝑺𝒖𝒎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𝒐𝒇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𝑺𝒒𝒖𝒂𝒓𝒆𝒔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𝑩𝒆𝒕𝒘𝒆𝒆𝒏</m:t>
                                </m:r>
                              </m:num>
                              <m:den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𝑫𝒆𝒈𝒓𝒆𝒆𝒔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𝒐𝒇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𝑭𝒓𝒆𝒆𝒅𝒐𝒎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𝑩𝒆𝒕𝒘𝒆𝒆𝒏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18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𝑺𝒖𝒎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𝒐𝒇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𝑺𝒒𝒖𝒂𝒓𝒆𝒔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𝑾𝒊𝒕𝒉𝒊𝒏</m:t>
                                </m:r>
                              </m:num>
                              <m:den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𝑫𝒆𝒈𝒓𝒆𝒆𝒔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𝒐𝒇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𝑭𝒓𝒆𝒆𝒅𝒐𝒎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𝑾𝒊𝒕𝒉𝒊𝒏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18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𝑽𝒂𝒓𝒊𝒂𝒏𝒄𝒆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𝑩𝒆𝒕𝒘𝒆𝒆𝒏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𝒕𝒉𝒆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𝑮𝒓𝒐𝒖𝒑𝒔</m:t>
                        </m:r>
                      </m:num>
                      <m:den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𝑽𝒂𝒓𝒊𝒂𝒏𝒄𝒆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𝑾𝒊𝒕𝒉𝒊𝒏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𝒕𝒉𝒆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𝑮𝒓𝒐𝒖𝒑𝒔</m:t>
                        </m:r>
                      </m:den>
                    </m:f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02492136-277B-808E-9D1B-0527359207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516752" y="2122714"/>
                <a:ext cx="7889768" cy="4137557"/>
              </a:xfrm>
              <a:blipFill>
                <a:blip r:embed="rId3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3DE1AA4-0AE6-C6D5-E252-BBD5ED25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59E1-E1F9-FC70-5BF3-74D778AD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736745"/>
          </a:xfrm>
        </p:spPr>
        <p:txBody>
          <a:bodyPr/>
          <a:lstStyle/>
          <a:p>
            <a:r>
              <a:rPr lang="en-US" sz="4400" dirty="0"/>
              <a:t>English Skills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C928D-5655-AD07-4342-8242DC53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42197-666F-EE0F-A714-505D1EAC027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92629" y="1632857"/>
            <a:ext cx="5431970" cy="870857"/>
          </a:xfrm>
        </p:spPr>
        <p:txBody>
          <a:bodyPr>
            <a:normAutofit/>
          </a:bodyPr>
          <a:lstStyle/>
          <a:p>
            <a:r>
              <a:rPr lang="en-US" sz="1800" dirty="0"/>
              <a:t>3x5 cards for Vocabulary, Definitions, Theory, </a:t>
            </a:r>
            <a:br>
              <a:rPr lang="en-US" sz="1800" dirty="0"/>
            </a:br>
            <a:r>
              <a:rPr lang="en-US" sz="1800" dirty="0"/>
              <a:t>and Statistics Rules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BF88E-D097-7C57-9526-EAEADCE9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04495" y="1757736"/>
            <a:ext cx="1694399" cy="2918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7F9E96-A0F1-F48A-2657-02E9CB80B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08740" y="3839505"/>
            <a:ext cx="1979508" cy="3051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0334C0-283D-8F4B-88BF-FD3B1D29B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01505" y="1685509"/>
            <a:ext cx="1806704" cy="3062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955CB1-B757-2FCB-8193-4349D38BC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290410" y="3708788"/>
            <a:ext cx="1828894" cy="31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848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{0E2CF467-6E6E-4DCD-B1D3-AAABEB0A6501}tf33968143_win32</Template>
  <TotalTime>421</TotalTime>
  <Words>681</Words>
  <Application>Microsoft Office PowerPoint</Application>
  <PresentationFormat>Widescreen</PresentationFormat>
  <Paragraphs>102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Avenir Next LT Pro</vt:lpstr>
      <vt:lpstr>Calibri</vt:lpstr>
      <vt:lpstr>Cambria Math</vt:lpstr>
      <vt:lpstr>Times New Roman</vt:lpstr>
      <vt:lpstr>Custom</vt:lpstr>
      <vt:lpstr>Math and Statistics Support</vt:lpstr>
      <vt:lpstr>Students and faculty need support!</vt:lpstr>
      <vt:lpstr>WE need to change they way we teach  Assume students are not prepared  Adopt a support philosophy</vt:lpstr>
      <vt:lpstr>Connected single topic “Just in time” support​</vt:lpstr>
      <vt:lpstr>Connected single topic  “Just in time” support</vt:lpstr>
      <vt:lpstr>“just in time” statistics support Examples</vt:lpstr>
      <vt:lpstr>Arithmetic Support skills</vt:lpstr>
      <vt:lpstr>Formula Support Skills</vt:lpstr>
      <vt:lpstr>English Skills</vt:lpstr>
      <vt:lpstr>English Skills</vt:lpstr>
      <vt:lpstr>Affective Domain and other support activities</vt:lpstr>
      <vt:lpstr>Practicing with Statkey (lock5stat.com)</vt:lpstr>
      <vt:lpstr>Practicing with Statkey (lock5stat.com)</vt:lpstr>
      <vt:lpstr>Practicing with Statkey (lock5stat.com)</vt:lpstr>
      <vt:lpstr>Practicing with Statkey (lock5stat.com)</vt:lpstr>
      <vt:lpstr>Practicing with excel</vt:lpstr>
      <vt:lpstr>Practicing with STatCrunch (www.statcrunch.com)</vt:lpstr>
      <vt:lpstr>Practicing with STatCrunch (www.statcrunch.com)</vt:lpstr>
      <vt:lpstr>Project Based assessment</vt:lpstr>
      <vt:lpstr>Support Pedagogy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Teachout, Matt</dc:creator>
  <cp:lastModifiedBy>Teachout, Matt</cp:lastModifiedBy>
  <cp:revision>27</cp:revision>
  <dcterms:created xsi:type="dcterms:W3CDTF">2025-05-12T17:01:33Z</dcterms:created>
  <dcterms:modified xsi:type="dcterms:W3CDTF">2025-05-16T15:17:59Z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