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0"/>
  </p:notesMasterIdLst>
  <p:sldIdLst>
    <p:sldId id="379" r:id="rId2"/>
    <p:sldId id="380" r:id="rId3"/>
    <p:sldId id="257" r:id="rId4"/>
    <p:sldId id="258" r:id="rId5"/>
    <p:sldId id="259" r:id="rId6"/>
    <p:sldId id="260" r:id="rId7"/>
    <p:sldId id="261" r:id="rId8"/>
    <p:sldId id="262" r:id="rId9"/>
    <p:sldId id="265" r:id="rId10"/>
    <p:sldId id="263" r:id="rId11"/>
    <p:sldId id="264"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358" r:id="rId28"/>
    <p:sldId id="284" r:id="rId29"/>
    <p:sldId id="285" r:id="rId30"/>
    <p:sldId id="286" r:id="rId31"/>
    <p:sldId id="287" r:id="rId32"/>
    <p:sldId id="289" r:id="rId33"/>
    <p:sldId id="288" r:id="rId34"/>
    <p:sldId id="321" r:id="rId35"/>
    <p:sldId id="291" r:id="rId36"/>
    <p:sldId id="290"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72"/>
    <p:restoredTop sz="94737"/>
  </p:normalViewPr>
  <p:slideViewPr>
    <p:cSldViewPr snapToGrid="0">
      <p:cViewPr varScale="1">
        <p:scale>
          <a:sx n="86" d="100"/>
          <a:sy n="86" d="100"/>
        </p:scale>
        <p:origin x="224" y="5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DEA47B-184D-A248-B3DE-661E8B04D7C0}" type="datetimeFigureOut">
              <a:rPr lang="en-US" smtClean="0"/>
              <a:t>11/30/25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7C1F0-EBAA-7747-BBA1-C3356B69000E}" type="slidenum">
              <a:rPr lang="en-US" smtClean="0"/>
              <a:t>‹#›</a:t>
            </a:fld>
            <a:endParaRPr lang="en-US"/>
          </a:p>
        </p:txBody>
      </p:sp>
    </p:spTree>
    <p:extLst>
      <p:ext uri="{BB962C8B-B14F-4D97-AF65-F5344CB8AC3E}">
        <p14:creationId xmlns:p14="http://schemas.microsoft.com/office/powerpoint/2010/main" val="105211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075311-BE1C-2346-AA76-1FB1F2E94E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Header Placeholder 4">
            <a:extLst>
              <a:ext uri="{FF2B5EF4-FFF2-40B4-BE49-F238E27FC236}">
                <a16:creationId xmlns:a16="http://schemas.microsoft.com/office/drawing/2014/main" id="{D86D6CA4-88D7-0A6C-2A18-792527DA7721}"/>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Bootstraping creates many bootstrap samples, completes many bootsrap statistics, and the collection of thos statistics forms a bootsrap distribution.</a:t>
            </a:r>
          </a:p>
        </p:txBody>
      </p:sp>
    </p:spTree>
    <p:extLst>
      <p:ext uri="{BB962C8B-B14F-4D97-AF65-F5344CB8AC3E}">
        <p14:creationId xmlns:p14="http://schemas.microsoft.com/office/powerpoint/2010/main" val="231709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Bootstraping creates many bootstrap samples, completes many bootsrap statistics, and the collection of thos statistics forms a bootsrap distribution.</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075311-BE1C-2346-AA76-1FB1F2E94E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8142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Bootstraping creates many bootstrap samples, completes many bootsrap statistics, and the collection of thos statistics forms a bootsrap distribution.</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075311-BE1C-2346-AA76-1FB1F2E94E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3707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78101-F193-950D-F083-CD50FB8077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40A49F-4A22-8A4D-0152-940D1627CB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0CE013-CAEF-05B9-98BF-F9C0519D3114}"/>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BA5216E5-249E-293E-2DBF-109D241638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8FAA8D-2DAA-7884-CFD1-602E6D24659D}"/>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4186099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265B7-4A77-6F4E-9F24-C5DA5A9090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4B88FB-BE7B-002D-3BB5-B8852B6A1F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14012-5852-16FE-807F-D9856D507F9B}"/>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984E96F5-34F3-5F27-8667-A8E4CB58A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6FADF-D09A-AC78-24C7-179D63CEB7C3}"/>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3857046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F8D9DF-482A-F25E-62F2-8CC3633D81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5094D6-400E-6B17-DFD9-0066DE0517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065A0-E8C3-9AEA-8833-5981830B5A12}"/>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945BD949-9229-13B6-4FFF-5DC1D3D9BA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C85CA-A76D-0E99-B09F-D0A99D983A8A}"/>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103657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779F-2ADF-91AF-2404-949E88279B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2F5B4D-E439-8C15-8326-932A576D81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1440E-4BC6-3DE6-7B88-88A58AEFDA17}"/>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ACEE40F6-1DC5-BFA3-37F6-5A0967B420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FBB53-F163-51EE-FACA-EE4C51603D07}"/>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470321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DDD3B-456B-F009-B71F-24FCF1CDC8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710E46-839F-7886-62DA-318F99C820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C5E558-0803-2AA8-0DF4-3D0A9A2719B5}"/>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46FA0E84-7167-BB62-A5EA-8F266CC425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E2B88-3E0D-58D0-6E5A-A8C83F307492}"/>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3040279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BC84D-12AB-6928-2060-1FBD0A603E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718893-CA31-7472-F54D-03315EE2D8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BE3C82-C511-52B6-1696-5123168EBA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49BC0D-CE53-58A2-AFE4-85A0D9D32BCC}"/>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6" name="Footer Placeholder 5">
            <a:extLst>
              <a:ext uri="{FF2B5EF4-FFF2-40B4-BE49-F238E27FC236}">
                <a16:creationId xmlns:a16="http://schemas.microsoft.com/office/drawing/2014/main" id="{9C0C969F-BC0D-07F5-6217-57AE01C81E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4D719E-C599-343D-5DB0-4049E97A487D}"/>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849465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DB102-D6F7-2B7D-17DD-91D2ECB6B8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360B08-6937-15F2-003B-4F54BD03F6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C4C493-7AA8-13CB-03ED-C52C025D27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F0574B-A584-FAA8-1640-98DC465B9F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0D6093-C2EE-12E5-4AF9-C4B7DE08D3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D928AB-6822-A03A-B3D1-878ACCB397C6}"/>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8" name="Footer Placeholder 7">
            <a:extLst>
              <a:ext uri="{FF2B5EF4-FFF2-40B4-BE49-F238E27FC236}">
                <a16:creationId xmlns:a16="http://schemas.microsoft.com/office/drawing/2014/main" id="{025D9CE5-2FC4-2E0D-E040-EB241AC69E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3FFA62-5BCA-9030-ACCA-75E4C3558012}"/>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17705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93DAD-75AC-CD8F-0E4A-919A1E381C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745C65C-F006-611B-16D5-07285E34EC36}"/>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4" name="Footer Placeholder 3">
            <a:extLst>
              <a:ext uri="{FF2B5EF4-FFF2-40B4-BE49-F238E27FC236}">
                <a16:creationId xmlns:a16="http://schemas.microsoft.com/office/drawing/2014/main" id="{7D782A86-86BA-7BE6-C883-18BAF9513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E6789E-9DFF-89FC-6558-3AABFC0B7DDC}"/>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7715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24DEE9-A16D-6571-064D-FAAF96CF4025}"/>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3" name="Footer Placeholder 2">
            <a:extLst>
              <a:ext uri="{FF2B5EF4-FFF2-40B4-BE49-F238E27FC236}">
                <a16:creationId xmlns:a16="http://schemas.microsoft.com/office/drawing/2014/main" id="{FBB1F7C1-CA82-AAA6-F338-0F76E669F5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61560C-95C3-8FFB-8550-97DF3D37F9C9}"/>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1411514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5AA51-376C-EC30-6366-CE3BC30D0A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57CBAB-DF90-45FF-1666-6CAF1CBD3F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A348ED-A18A-8564-4D0B-177BABD1B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B7A00E-A7B9-9026-FEEF-D0FB7AB62475}"/>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6" name="Footer Placeholder 5">
            <a:extLst>
              <a:ext uri="{FF2B5EF4-FFF2-40B4-BE49-F238E27FC236}">
                <a16:creationId xmlns:a16="http://schemas.microsoft.com/office/drawing/2014/main" id="{4B86ED36-4109-7583-2B9F-301A80A6EB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7F3B21-1DA1-76F7-2807-721838135771}"/>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397063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B1087-E48F-234E-DE0D-B8D9C1BBB9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84B355-54CC-92B6-184A-E4F0E38998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1E01D5-D175-016A-796A-1EA7B00C9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C74F7F-20A1-88A2-0F0E-2E32832EA2E7}"/>
              </a:ext>
            </a:extLst>
          </p:cNvPr>
          <p:cNvSpPr>
            <a:spLocks noGrp="1"/>
          </p:cNvSpPr>
          <p:nvPr>
            <p:ph type="dt" sz="half" idx="10"/>
          </p:nvPr>
        </p:nvSpPr>
        <p:spPr/>
        <p:txBody>
          <a:bodyPr/>
          <a:lstStyle/>
          <a:p>
            <a:fld id="{F7175DBF-D11A-5346-B842-22FAE17F0555}" type="datetimeFigureOut">
              <a:rPr lang="en-US" smtClean="0"/>
              <a:t>11/30/25</a:t>
            </a:fld>
            <a:endParaRPr lang="en-US"/>
          </a:p>
        </p:txBody>
      </p:sp>
      <p:sp>
        <p:nvSpPr>
          <p:cNvPr id="6" name="Footer Placeholder 5">
            <a:extLst>
              <a:ext uri="{FF2B5EF4-FFF2-40B4-BE49-F238E27FC236}">
                <a16:creationId xmlns:a16="http://schemas.microsoft.com/office/drawing/2014/main" id="{5BC329F7-CC98-047C-2A34-F249F3F86C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E8BD61-DC05-0D62-1B7F-6C8333B16BA7}"/>
              </a:ext>
            </a:extLst>
          </p:cNvPr>
          <p:cNvSpPr>
            <a:spLocks noGrp="1"/>
          </p:cNvSpPr>
          <p:nvPr>
            <p:ph type="sldNum" sz="quarter" idx="12"/>
          </p:nvPr>
        </p:nvSpPr>
        <p:spPr/>
        <p:txBody>
          <a:bodyPr/>
          <a:lstStyle/>
          <a:p>
            <a:fld id="{0E4705A7-5615-814E-838F-E4F7C5E8B086}" type="slidenum">
              <a:rPr lang="en-US" smtClean="0"/>
              <a:t>‹#›</a:t>
            </a:fld>
            <a:endParaRPr lang="en-US"/>
          </a:p>
        </p:txBody>
      </p:sp>
    </p:spTree>
    <p:extLst>
      <p:ext uri="{BB962C8B-B14F-4D97-AF65-F5344CB8AC3E}">
        <p14:creationId xmlns:p14="http://schemas.microsoft.com/office/powerpoint/2010/main" val="355241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F37A55-6777-79D5-E472-C3254A313C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927553-B92E-D189-BC69-8F10C07E7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9133B2-8073-FE91-6A07-04A6E773D9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75DBF-D11A-5346-B842-22FAE17F0555}" type="datetimeFigureOut">
              <a:rPr lang="en-US" smtClean="0"/>
              <a:t>11/30/25</a:t>
            </a:fld>
            <a:endParaRPr lang="en-US"/>
          </a:p>
        </p:txBody>
      </p:sp>
      <p:sp>
        <p:nvSpPr>
          <p:cNvPr id="5" name="Footer Placeholder 4">
            <a:extLst>
              <a:ext uri="{FF2B5EF4-FFF2-40B4-BE49-F238E27FC236}">
                <a16:creationId xmlns:a16="http://schemas.microsoft.com/office/drawing/2014/main" id="{5D12B55B-3B56-E3E6-0A2D-11DC818FD9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CEDFEE-DE9F-5107-4B23-8DC47B267C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4705A7-5615-814E-838F-E4F7C5E8B086}" type="slidenum">
              <a:rPr lang="en-US" smtClean="0"/>
              <a:t>‹#›</a:t>
            </a:fld>
            <a:endParaRPr lang="en-US"/>
          </a:p>
        </p:txBody>
      </p:sp>
    </p:spTree>
    <p:extLst>
      <p:ext uri="{BB962C8B-B14F-4D97-AF65-F5344CB8AC3E}">
        <p14:creationId xmlns:p14="http://schemas.microsoft.com/office/powerpoint/2010/main" val="40206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1AA642F-E974-5D05-F109-90621E8249EC}"/>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b="1" i="1" kern="1200" dirty="0">
                <a:solidFill>
                  <a:schemeClr val="tx1"/>
                </a:solidFill>
                <a:latin typeface="+mj-lt"/>
                <a:ea typeface="+mj-ea"/>
                <a:cs typeface="+mj-cs"/>
              </a:rPr>
              <a:t>                 Introduction to Statistics</a:t>
            </a:r>
            <a:br>
              <a:rPr lang="en-US" sz="6000" b="1" kern="1200" dirty="0">
                <a:solidFill>
                  <a:schemeClr val="tx1"/>
                </a:solidFill>
                <a:latin typeface="+mj-lt"/>
                <a:ea typeface="+mj-ea"/>
                <a:cs typeface="+mj-cs"/>
              </a:rPr>
            </a:br>
            <a:endParaRPr lang="en-US" sz="6000" kern="1200" dirty="0">
              <a:solidFill>
                <a:schemeClr val="tx1"/>
              </a:solidFill>
              <a:latin typeface="+mj-lt"/>
              <a:ea typeface="+mj-ea"/>
              <a:cs typeface="+mj-cs"/>
            </a:endParaRPr>
          </a:p>
        </p:txBody>
      </p:sp>
    </p:spTree>
    <p:extLst>
      <p:ext uri="{BB962C8B-B14F-4D97-AF65-F5344CB8AC3E}">
        <p14:creationId xmlns:p14="http://schemas.microsoft.com/office/powerpoint/2010/main" val="3948611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E831EF-7972-D3DF-DE22-0F5C2104705B}"/>
              </a:ext>
            </a:extLst>
          </p:cNvPr>
          <p:cNvSpPr>
            <a:spLocks noGrp="1"/>
          </p:cNvSpPr>
          <p:nvPr>
            <p:ph type="title"/>
          </p:nvPr>
        </p:nvSpPr>
        <p:spPr>
          <a:xfrm>
            <a:off x="686834" y="1153572"/>
            <a:ext cx="3200400" cy="4461163"/>
          </a:xfrm>
        </p:spPr>
        <p:txBody>
          <a:bodyPr>
            <a:normAutofit/>
          </a:bodyPr>
          <a:lstStyle/>
          <a:p>
            <a:r>
              <a:rPr lang="en-US">
                <a:solidFill>
                  <a:srgbClr val="FFFFFF"/>
                </a:solidFill>
              </a:rPr>
              <a:t>Method 3: Convenience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3DF6494-21EC-F390-AE9B-7289065B212E}"/>
              </a:ext>
            </a:extLst>
          </p:cNvPr>
          <p:cNvSpPr>
            <a:spLocks noGrp="1"/>
          </p:cNvSpPr>
          <p:nvPr>
            <p:ph idx="1"/>
          </p:nvPr>
        </p:nvSpPr>
        <p:spPr>
          <a:xfrm>
            <a:off x="4447308" y="591344"/>
            <a:ext cx="6906491" cy="5585619"/>
          </a:xfrm>
        </p:spPr>
        <p:txBody>
          <a:bodyPr anchor="ctr">
            <a:normAutofit/>
          </a:bodyPr>
          <a:lstStyle/>
          <a:p>
            <a:r>
              <a:rPr lang="en-US" dirty="0"/>
              <a:t>People often find collecting a census or a simple random sample difficult, so they chose to collect data in whatever way seems easiest. A sample collected this way is often called a “</a:t>
            </a:r>
            <a:r>
              <a:rPr lang="en-US" dirty="0">
                <a:solidFill>
                  <a:srgbClr val="00B0F0"/>
                </a:solidFill>
              </a:rPr>
              <a:t>convenience sample</a:t>
            </a:r>
            <a:r>
              <a:rPr lang="en-US" dirty="0"/>
              <a:t>” and is popular with people not trained in statistics. A </a:t>
            </a:r>
            <a:r>
              <a:rPr lang="en-US" dirty="0">
                <a:solidFill>
                  <a:srgbClr val="00B0F0"/>
                </a:solidFill>
              </a:rPr>
              <a:t>convenience sample </a:t>
            </a:r>
            <a:r>
              <a:rPr lang="en-US" dirty="0"/>
              <a:t>usually has much more bias than a random sample and may not represent the .population very well</a:t>
            </a:r>
          </a:p>
        </p:txBody>
      </p:sp>
    </p:spTree>
    <p:extLst>
      <p:ext uri="{BB962C8B-B14F-4D97-AF65-F5344CB8AC3E}">
        <p14:creationId xmlns:p14="http://schemas.microsoft.com/office/powerpoint/2010/main" val="1504524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942A9F2-1828-5541-D7E9-251329A8F22C}"/>
              </a:ext>
            </a:extLst>
          </p:cNvPr>
          <p:cNvSpPr>
            <a:spLocks noGrp="1"/>
          </p:cNvSpPr>
          <p:nvPr>
            <p:ph type="title"/>
          </p:nvPr>
        </p:nvSpPr>
        <p:spPr>
          <a:xfrm>
            <a:off x="686834" y="591344"/>
            <a:ext cx="3200400" cy="5585619"/>
          </a:xfrm>
        </p:spPr>
        <p:txBody>
          <a:bodyPr>
            <a:normAutofit/>
          </a:bodyPr>
          <a:lstStyle/>
          <a:p>
            <a:r>
              <a:rPr lang="en-US">
                <a:solidFill>
                  <a:srgbClr val="FFFFFF"/>
                </a:solidFill>
              </a:rPr>
              <a:t>Method 4: Voluntary Response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D31828A-0194-0123-F45A-8CD1690DA9A7}"/>
              </a:ext>
            </a:extLst>
          </p:cNvPr>
          <p:cNvSpPr>
            <a:spLocks noGrp="1"/>
          </p:cNvSpPr>
          <p:nvPr>
            <p:ph idx="1"/>
          </p:nvPr>
        </p:nvSpPr>
        <p:spPr>
          <a:xfrm>
            <a:off x="4447308" y="591344"/>
            <a:ext cx="6906491" cy="5585619"/>
          </a:xfrm>
        </p:spPr>
        <p:txBody>
          <a:bodyPr anchor="ctr">
            <a:normAutofit/>
          </a:bodyPr>
          <a:lstStyle/>
          <a:p>
            <a:r>
              <a:rPr lang="en-US" dirty="0"/>
              <a:t>A </a:t>
            </a:r>
            <a:r>
              <a:rPr lang="en-US" dirty="0">
                <a:solidFill>
                  <a:srgbClr val="00B0F0"/>
                </a:solidFill>
              </a:rPr>
              <a:t>voluntary response sample </a:t>
            </a:r>
            <a:r>
              <a:rPr lang="en-US" dirty="0"/>
              <a:t>puts a survey out into the world and allow anyone to respond. The usual method used today is to put a survey on a website and allow anyone that comes across the survey to answer. The survey can also be a mailed to every address in a given population</a:t>
            </a:r>
          </a:p>
        </p:txBody>
      </p:sp>
    </p:spTree>
    <p:extLst>
      <p:ext uri="{BB962C8B-B14F-4D97-AF65-F5344CB8AC3E}">
        <p14:creationId xmlns:p14="http://schemas.microsoft.com/office/powerpoint/2010/main" val="1212860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738DA8-CC69-A635-6925-DDA00F6D204F}"/>
              </a:ext>
            </a:extLst>
          </p:cNvPr>
          <p:cNvSpPr>
            <a:spLocks noGrp="1"/>
          </p:cNvSpPr>
          <p:nvPr>
            <p:ph type="title"/>
          </p:nvPr>
        </p:nvSpPr>
        <p:spPr>
          <a:xfrm>
            <a:off x="686834" y="591344"/>
            <a:ext cx="3200400" cy="5585619"/>
          </a:xfrm>
        </p:spPr>
        <p:txBody>
          <a:bodyPr>
            <a:normAutofit/>
          </a:bodyPr>
          <a:lstStyle/>
          <a:p>
            <a:r>
              <a:rPr lang="en-US">
                <a:solidFill>
                  <a:srgbClr val="FFFFFF"/>
                </a:solidFill>
              </a:rPr>
              <a:t>Method 5: Cluster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DDB2B50-F9CF-13E0-8193-1A2A4BCFB583}"/>
              </a:ext>
            </a:extLst>
          </p:cNvPr>
          <p:cNvSpPr>
            <a:spLocks noGrp="1"/>
          </p:cNvSpPr>
          <p:nvPr>
            <p:ph idx="1"/>
          </p:nvPr>
        </p:nvSpPr>
        <p:spPr>
          <a:xfrm>
            <a:off x="4447308" y="591344"/>
            <a:ext cx="6906491" cy="5585619"/>
          </a:xfrm>
        </p:spPr>
        <p:txBody>
          <a:bodyPr anchor="ctr">
            <a:normAutofit/>
          </a:bodyPr>
          <a:lstStyle/>
          <a:p>
            <a:r>
              <a:rPr lang="en-US" dirty="0"/>
              <a:t>A</a:t>
            </a:r>
            <a:r>
              <a:rPr lang="en-US" dirty="0">
                <a:solidFill>
                  <a:srgbClr val="00B0F0"/>
                </a:solidFill>
              </a:rPr>
              <a:t> cluster sample </a:t>
            </a:r>
            <a:r>
              <a:rPr lang="en-US" dirty="0"/>
              <a:t>is one where data is collected from groups of people in a population instead of one at a time. </a:t>
            </a:r>
          </a:p>
        </p:txBody>
      </p:sp>
    </p:spTree>
    <p:extLst>
      <p:ext uri="{BB962C8B-B14F-4D97-AF65-F5344CB8AC3E}">
        <p14:creationId xmlns:p14="http://schemas.microsoft.com/office/powerpoint/2010/main" val="4099887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035EB68-F1B3-A139-3D74-CF57885B2556}"/>
              </a:ext>
            </a:extLst>
          </p:cNvPr>
          <p:cNvSpPr>
            <a:spLocks noGrp="1"/>
          </p:cNvSpPr>
          <p:nvPr>
            <p:ph type="title"/>
          </p:nvPr>
        </p:nvSpPr>
        <p:spPr>
          <a:xfrm>
            <a:off x="686834" y="1153572"/>
            <a:ext cx="3200400" cy="4461163"/>
          </a:xfrm>
        </p:spPr>
        <p:txBody>
          <a:bodyPr>
            <a:normAutofit/>
          </a:bodyPr>
          <a:lstStyle/>
          <a:p>
            <a:r>
              <a:rPr lang="en-US">
                <a:solidFill>
                  <a:srgbClr val="FFFFFF"/>
                </a:solidFill>
              </a:rPr>
              <a:t>Method 6: Stratified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2CC670D-2290-F1B4-EF81-3B94B95EC523}"/>
              </a:ext>
            </a:extLst>
          </p:cNvPr>
          <p:cNvSpPr>
            <a:spLocks noGrp="1"/>
          </p:cNvSpPr>
          <p:nvPr>
            <p:ph idx="1"/>
          </p:nvPr>
        </p:nvSpPr>
        <p:spPr>
          <a:xfrm>
            <a:off x="4447308" y="591344"/>
            <a:ext cx="6906491" cy="5585619"/>
          </a:xfrm>
        </p:spPr>
        <p:txBody>
          <a:bodyPr anchor="ctr">
            <a:normAutofit/>
          </a:bodyPr>
          <a:lstStyle/>
          <a:p>
            <a:r>
              <a:rPr lang="en-US" dirty="0"/>
              <a:t>One of the most common studies done in statistics is to compare groups. We may compare data from 2016 to data from this year. We may compare people living in Canada to people living in Australia. To compare groups, you need to collect a </a:t>
            </a:r>
            <a:r>
              <a:rPr lang="en-US" dirty="0">
                <a:solidFill>
                  <a:srgbClr val="00B0F0"/>
                </a:solidFill>
              </a:rPr>
              <a:t>stratified sample. </a:t>
            </a:r>
          </a:p>
        </p:txBody>
      </p:sp>
    </p:spTree>
    <p:extLst>
      <p:ext uri="{BB962C8B-B14F-4D97-AF65-F5344CB8AC3E}">
        <p14:creationId xmlns:p14="http://schemas.microsoft.com/office/powerpoint/2010/main" val="1279394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B05A37D-B8D7-0F8D-EB83-DCB3628AD7AC}"/>
              </a:ext>
            </a:extLst>
          </p:cNvPr>
          <p:cNvSpPr>
            <a:spLocks noGrp="1"/>
          </p:cNvSpPr>
          <p:nvPr>
            <p:ph type="title"/>
          </p:nvPr>
        </p:nvSpPr>
        <p:spPr>
          <a:xfrm>
            <a:off x="686834" y="1153572"/>
            <a:ext cx="3200400" cy="4461163"/>
          </a:xfrm>
        </p:spPr>
        <p:txBody>
          <a:bodyPr>
            <a:normAutofit/>
          </a:bodyPr>
          <a:lstStyle/>
          <a:p>
            <a:r>
              <a:rPr lang="en-US">
                <a:solidFill>
                  <a:srgbClr val="FFFFFF"/>
                </a:solidFill>
              </a:rPr>
              <a:t>Method 7: Systematic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99ED48F-2304-83A6-E07E-9DB967AB8196}"/>
              </a:ext>
            </a:extLst>
          </p:cNvPr>
          <p:cNvSpPr>
            <a:spLocks noGrp="1"/>
          </p:cNvSpPr>
          <p:nvPr>
            <p:ph idx="1"/>
          </p:nvPr>
        </p:nvSpPr>
        <p:spPr>
          <a:xfrm>
            <a:off x="4447308" y="591344"/>
            <a:ext cx="6906491" cy="5585619"/>
          </a:xfrm>
        </p:spPr>
        <p:txBody>
          <a:bodyPr anchor="ctr">
            <a:normAutofit/>
          </a:bodyPr>
          <a:lstStyle/>
          <a:p>
            <a:r>
              <a:rPr lang="en-US" dirty="0"/>
              <a:t>A </a:t>
            </a:r>
            <a:r>
              <a:rPr lang="en-US" dirty="0">
                <a:solidFill>
                  <a:srgbClr val="00B0F0"/>
                </a:solidFill>
              </a:rPr>
              <a:t>systematic sample </a:t>
            </a:r>
            <a:r>
              <a:rPr lang="en-US" dirty="0"/>
              <a:t>is one where we use a system to collect the sample. Usually it involves collecting data from every fifth person that comes in your store or every twentieth person on a list. </a:t>
            </a:r>
          </a:p>
        </p:txBody>
      </p:sp>
    </p:spTree>
    <p:extLst>
      <p:ext uri="{BB962C8B-B14F-4D97-AF65-F5344CB8AC3E}">
        <p14:creationId xmlns:p14="http://schemas.microsoft.com/office/powerpoint/2010/main" val="4005694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28B721-DC18-8CAF-2AE4-E74A1BFFA6DD}"/>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Section 1C – Bias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CAD246B-E370-FE70-6C10-0F2D5EE21D7E}"/>
              </a:ext>
            </a:extLst>
          </p:cNvPr>
          <p:cNvSpPr>
            <a:spLocks noGrp="1"/>
          </p:cNvSpPr>
          <p:nvPr>
            <p:ph idx="1"/>
          </p:nvPr>
        </p:nvSpPr>
        <p:spPr>
          <a:xfrm>
            <a:off x="4447308" y="591344"/>
            <a:ext cx="6906491" cy="5585619"/>
          </a:xfrm>
        </p:spPr>
        <p:txBody>
          <a:bodyPr anchor="ctr">
            <a:normAutofit/>
          </a:bodyPr>
          <a:lstStyle/>
          <a:p>
            <a:pPr marL="0" indent="0">
              <a:buNone/>
            </a:pPr>
            <a:r>
              <a:rPr lang="en-US" dirty="0"/>
              <a:t>Definition: </a:t>
            </a:r>
          </a:p>
          <a:p>
            <a:r>
              <a:rPr lang="en-US" dirty="0">
                <a:solidFill>
                  <a:srgbClr val="00B0F0"/>
                </a:solidFill>
              </a:rPr>
              <a:t>Population</a:t>
            </a:r>
            <a:r>
              <a:rPr lang="en-US" dirty="0"/>
              <a:t>: The collection of all people or objects you want to study.</a:t>
            </a:r>
          </a:p>
          <a:p>
            <a:r>
              <a:rPr lang="en-US" dirty="0">
                <a:solidFill>
                  <a:srgbClr val="00B0F0"/>
                </a:solidFill>
              </a:rPr>
              <a:t>Bias</a:t>
            </a:r>
            <a:r>
              <a:rPr lang="en-US" dirty="0"/>
              <a:t>: When data does not reflect the population.</a:t>
            </a:r>
          </a:p>
        </p:txBody>
      </p:sp>
    </p:spTree>
    <p:extLst>
      <p:ext uri="{BB962C8B-B14F-4D97-AF65-F5344CB8AC3E}">
        <p14:creationId xmlns:p14="http://schemas.microsoft.com/office/powerpoint/2010/main" val="937670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8D436F-9ACD-4C92-AFC8-C934C527A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090538E0-A884-4E60-A6AB-77D830E2F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3411648-509D-D4C5-D1D5-166A5DC5F19E}"/>
              </a:ext>
            </a:extLst>
          </p:cNvPr>
          <p:cNvSpPr>
            <a:spLocks noGrp="1"/>
          </p:cNvSpPr>
          <p:nvPr>
            <p:ph type="title"/>
          </p:nvPr>
        </p:nvSpPr>
        <p:spPr>
          <a:xfrm>
            <a:off x="1646328" y="2429554"/>
            <a:ext cx="3722933" cy="757130"/>
          </a:xfrm>
          <a:ln w="25400" cap="sq">
            <a:solidFill>
              <a:srgbClr val="FFFFFF"/>
            </a:solidFill>
            <a:miter lim="800000"/>
          </a:ln>
        </p:spPr>
        <p:txBody>
          <a:bodyPr wrap="square">
            <a:normAutofit/>
          </a:bodyPr>
          <a:lstStyle/>
          <a:p>
            <a:pPr algn="ctr"/>
            <a:r>
              <a:rPr lang="en-US" sz="3200" dirty="0">
                <a:solidFill>
                  <a:srgbClr val="FFFFFF"/>
                </a:solidFill>
              </a:rPr>
              <a:t>1. Sampling Bias</a:t>
            </a:r>
          </a:p>
        </p:txBody>
      </p:sp>
      <p:sp>
        <p:nvSpPr>
          <p:cNvPr id="13" name="Rectangle 12">
            <a:extLst>
              <a:ext uri="{FF2B5EF4-FFF2-40B4-BE49-F238E27FC236}">
                <a16:creationId xmlns:a16="http://schemas.microsoft.com/office/drawing/2014/main" id="{DB0D7DD0-1C67-4D4C-9E06-678233DB8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5F1B9E6E-EFED-A559-056E-7CCD2EB718BE}"/>
              </a:ext>
            </a:extLst>
          </p:cNvPr>
          <p:cNvSpPr>
            <a:spLocks noGrp="1"/>
          </p:cNvSpPr>
          <p:nvPr>
            <p:ph sz="half" idx="2"/>
          </p:nvPr>
        </p:nvSpPr>
        <p:spPr>
          <a:xfrm>
            <a:off x="6570204" y="1379095"/>
            <a:ext cx="5057398" cy="4838825"/>
          </a:xfrm>
        </p:spPr>
        <p:txBody>
          <a:bodyPr>
            <a:normAutofit/>
          </a:bodyPr>
          <a:lstStyle/>
          <a:p>
            <a:r>
              <a:rPr lang="en-US" sz="2400" dirty="0"/>
              <a:t>Ex: Convenience Sample.</a:t>
            </a:r>
          </a:p>
          <a:p>
            <a:r>
              <a:rPr lang="en-US" sz="2400" dirty="0"/>
              <a:t>Ex: Voluntary Response Sample</a:t>
            </a:r>
            <a:r>
              <a:rPr lang="en-US" sz="2000" dirty="0"/>
              <a:t>.</a:t>
            </a:r>
          </a:p>
        </p:txBody>
      </p:sp>
    </p:spTree>
    <p:extLst>
      <p:ext uri="{BB962C8B-B14F-4D97-AF65-F5344CB8AC3E}">
        <p14:creationId xmlns:p14="http://schemas.microsoft.com/office/powerpoint/2010/main" val="1928402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8E1D6A2A-F51E-5C02-5498-7ADF689E0725}"/>
              </a:ext>
            </a:extLst>
          </p:cNvPr>
          <p:cNvSpPr>
            <a:spLocks noGrp="1"/>
          </p:cNvSpPr>
          <p:nvPr>
            <p:ph type="title"/>
          </p:nvPr>
        </p:nvSpPr>
        <p:spPr>
          <a:xfrm>
            <a:off x="841246" y="673770"/>
            <a:ext cx="3644489" cy="2414488"/>
          </a:xfrm>
        </p:spPr>
        <p:txBody>
          <a:bodyPr anchor="t">
            <a:normAutofit/>
          </a:bodyPr>
          <a:lstStyle/>
          <a:p>
            <a:r>
              <a:rPr lang="en-US" sz="5400">
                <a:solidFill>
                  <a:srgbClr val="FFFFFF"/>
                </a:solidFill>
              </a:rPr>
              <a:t>2.Question Bias</a:t>
            </a:r>
          </a:p>
        </p:txBody>
      </p:sp>
      <p:sp>
        <p:nvSpPr>
          <p:cNvPr id="6" name="Subtitle 5">
            <a:extLst>
              <a:ext uri="{FF2B5EF4-FFF2-40B4-BE49-F238E27FC236}">
                <a16:creationId xmlns:a16="http://schemas.microsoft.com/office/drawing/2014/main" id="{44204A7F-24E7-B130-2841-9F234E5CA3A5}"/>
              </a:ext>
            </a:extLst>
          </p:cNvPr>
          <p:cNvSpPr>
            <a:spLocks noGrp="1"/>
          </p:cNvSpPr>
          <p:nvPr>
            <p:ph idx="1"/>
          </p:nvPr>
        </p:nvSpPr>
        <p:spPr>
          <a:xfrm>
            <a:off x="2828260" y="2317898"/>
            <a:ext cx="8522493" cy="2020186"/>
          </a:xfrm>
        </p:spPr>
        <p:txBody>
          <a:bodyPr>
            <a:normAutofit/>
          </a:bodyPr>
          <a:lstStyle/>
          <a:p>
            <a:r>
              <a:rPr lang="en-US" dirty="0"/>
              <a:t>A question bias occurs when someone phrases a question in a specific way to force people to answer the way they want</a:t>
            </a:r>
            <a:r>
              <a:rPr lang="en-US" sz="2200" dirty="0"/>
              <a:t>. </a:t>
            </a:r>
          </a:p>
        </p:txBody>
      </p:sp>
    </p:spTree>
    <p:extLst>
      <p:ext uri="{BB962C8B-B14F-4D97-AF65-F5344CB8AC3E}">
        <p14:creationId xmlns:p14="http://schemas.microsoft.com/office/powerpoint/2010/main" val="1149761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EE20999-AD99-F66B-C352-AABCF2EF1A13}"/>
              </a:ext>
            </a:extLst>
          </p:cNvPr>
          <p:cNvSpPr>
            <a:spLocks noGrp="1"/>
          </p:cNvSpPr>
          <p:nvPr>
            <p:ph type="title"/>
          </p:nvPr>
        </p:nvSpPr>
        <p:spPr>
          <a:xfrm>
            <a:off x="686834" y="1153572"/>
            <a:ext cx="3200400" cy="4461163"/>
          </a:xfrm>
        </p:spPr>
        <p:txBody>
          <a:bodyPr>
            <a:normAutofit/>
          </a:bodyPr>
          <a:lstStyle/>
          <a:p>
            <a:r>
              <a:rPr lang="en-US">
                <a:solidFill>
                  <a:srgbClr val="FFFFFF"/>
                </a:solidFill>
              </a:rPr>
              <a:t>3.Response Bias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CC74512-1568-15BF-7DBA-E0EC387AA44F}"/>
              </a:ext>
            </a:extLst>
          </p:cNvPr>
          <p:cNvSpPr>
            <a:spLocks noGrp="1"/>
          </p:cNvSpPr>
          <p:nvPr>
            <p:ph idx="1"/>
          </p:nvPr>
        </p:nvSpPr>
        <p:spPr>
          <a:xfrm>
            <a:off x="4447308" y="591344"/>
            <a:ext cx="6906491" cy="5585619"/>
          </a:xfrm>
        </p:spPr>
        <p:txBody>
          <a:bodyPr anchor="ctr">
            <a:normAutofit/>
          </a:bodyPr>
          <a:lstStyle/>
          <a:p>
            <a:r>
              <a:rPr lang="en-US" dirty="0"/>
              <a:t>People are likely to lie or given an inaccurate response. When dealing with topics that people are likely to lie about, the data scientist needs to have a plan to deal with the response bias. Instead of asking people their weights, maybe they weigh them on a scale. Instead of asking people about their salary, maybe they look at paycheck stubs. Instead of asking people about substance abuse, they may collect data from agencies that support people with addiction.</a:t>
            </a:r>
          </a:p>
        </p:txBody>
      </p:sp>
    </p:spTree>
    <p:extLst>
      <p:ext uri="{BB962C8B-B14F-4D97-AF65-F5344CB8AC3E}">
        <p14:creationId xmlns:p14="http://schemas.microsoft.com/office/powerpoint/2010/main" val="2398584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29E0668-6E8A-08CE-0926-82C7A68747CA}"/>
              </a:ext>
            </a:extLst>
          </p:cNvPr>
          <p:cNvSpPr>
            <a:spLocks noGrp="1"/>
          </p:cNvSpPr>
          <p:nvPr>
            <p:ph type="title"/>
          </p:nvPr>
        </p:nvSpPr>
        <p:spPr>
          <a:xfrm>
            <a:off x="686834" y="1153572"/>
            <a:ext cx="3200400" cy="4461163"/>
          </a:xfrm>
        </p:spPr>
        <p:txBody>
          <a:bodyPr>
            <a:normAutofit/>
          </a:bodyPr>
          <a:lstStyle/>
          <a:p>
            <a:r>
              <a:rPr lang="en-US">
                <a:solidFill>
                  <a:srgbClr val="FFFFFF"/>
                </a:solidFill>
              </a:rPr>
              <a:t>4.  Non-response Bias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B9DFDE0-6B05-FC54-2639-E8E6E3172DA2}"/>
              </a:ext>
            </a:extLst>
          </p:cNvPr>
          <p:cNvSpPr>
            <a:spLocks noGrp="1"/>
          </p:cNvSpPr>
          <p:nvPr>
            <p:ph idx="1"/>
          </p:nvPr>
        </p:nvSpPr>
        <p:spPr>
          <a:xfrm>
            <a:off x="4447308" y="591344"/>
            <a:ext cx="6906491" cy="5585619"/>
          </a:xfrm>
        </p:spPr>
        <p:txBody>
          <a:bodyPr anchor="ctr">
            <a:normAutofit/>
          </a:bodyPr>
          <a:lstStyle/>
          <a:p>
            <a:r>
              <a:rPr lang="en-US" dirty="0">
                <a:solidFill>
                  <a:srgbClr val="00B0F0"/>
                </a:solidFill>
              </a:rPr>
              <a:t>Non-response bias </a:t>
            </a:r>
            <a:r>
              <a:rPr lang="en-US" dirty="0"/>
              <a:t>is becoming a huge problem for all people that collect data.  None-Response Bias is not= Voluntary Response Sample.</a:t>
            </a:r>
          </a:p>
          <a:p>
            <a:r>
              <a:rPr lang="en-US" dirty="0"/>
              <a:t>When people refuse to answer or give  data.</a:t>
            </a:r>
          </a:p>
        </p:txBody>
      </p:sp>
    </p:spTree>
    <p:extLst>
      <p:ext uri="{BB962C8B-B14F-4D97-AF65-F5344CB8AC3E}">
        <p14:creationId xmlns:p14="http://schemas.microsoft.com/office/powerpoint/2010/main" val="4103890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28D436F-9ACD-4C92-AFC8-C934C527A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090538E0-A884-4E60-A6AB-77D830E2F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BA2B6C2-14DB-79E6-4BB5-C9176409F5BF}"/>
              </a:ext>
            </a:extLst>
          </p:cNvPr>
          <p:cNvSpPr>
            <a:spLocks noGrp="1"/>
          </p:cNvSpPr>
          <p:nvPr>
            <p:ph type="ctrTitle"/>
          </p:nvPr>
        </p:nvSpPr>
        <p:spPr>
          <a:xfrm>
            <a:off x="1901162" y="1708879"/>
            <a:ext cx="3722933" cy="2098685"/>
          </a:xfrm>
          <a:ln w="25400" cap="sq">
            <a:solidFill>
              <a:srgbClr val="FFFFFF"/>
            </a:solidFill>
            <a:miter lim="800000"/>
          </a:ln>
        </p:spPr>
        <p:txBody>
          <a:bodyPr vert="horz" wrap="square" lIns="91440" tIns="45720" rIns="91440" bIns="45720" rtlCol="0" anchor="ctr">
            <a:normAutofit/>
          </a:bodyPr>
          <a:lstStyle/>
          <a:p>
            <a:r>
              <a:rPr lang="en-US" sz="2800" kern="1200" dirty="0">
                <a:solidFill>
                  <a:srgbClr val="FFFFFF"/>
                </a:solidFill>
                <a:latin typeface="+mj-lt"/>
                <a:ea typeface="+mj-ea"/>
                <a:cs typeface="+mj-cs"/>
              </a:rPr>
              <a:t>Chapter 1: Collecting and Analyzing Data</a:t>
            </a:r>
          </a:p>
        </p:txBody>
      </p:sp>
      <p:sp>
        <p:nvSpPr>
          <p:cNvPr id="23" name="Rectangle 22">
            <a:extLst>
              <a:ext uri="{FF2B5EF4-FFF2-40B4-BE49-F238E27FC236}">
                <a16:creationId xmlns:a16="http://schemas.microsoft.com/office/drawing/2014/main" id="{DB0D7DD0-1C67-4D4C-9E06-678233DB8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4053FCDB-2698-BA41-87AA-E153DA1FC5C4}"/>
              </a:ext>
            </a:extLst>
          </p:cNvPr>
          <p:cNvSpPr>
            <a:spLocks noGrp="1"/>
          </p:cNvSpPr>
          <p:nvPr>
            <p:ph type="subTitle" idx="1"/>
          </p:nvPr>
        </p:nvSpPr>
        <p:spPr>
          <a:xfrm>
            <a:off x="6558551" y="640079"/>
            <a:ext cx="5053066" cy="2546604"/>
          </a:xfrm>
        </p:spPr>
        <p:txBody>
          <a:bodyPr vert="horz" lIns="91440" tIns="45720" rIns="91440" bIns="45720" rtlCol="0">
            <a:normAutofit/>
          </a:bodyPr>
          <a:lstStyle/>
          <a:p>
            <a:pPr indent="-228600" algn="l">
              <a:buFont typeface="Arial" panose="020B0604020202020204" pitchFamily="34" charset="0"/>
              <a:buChar char="•"/>
            </a:pPr>
            <a:r>
              <a:rPr lang="en-US" sz="2000" dirty="0">
                <a:solidFill>
                  <a:srgbClr val="00B0F0"/>
                </a:solidFill>
              </a:rPr>
              <a:t>Vocabulary</a:t>
            </a:r>
          </a:p>
        </p:txBody>
      </p:sp>
      <p:sp>
        <p:nvSpPr>
          <p:cNvPr id="5" name="TextBox 4">
            <a:extLst>
              <a:ext uri="{FF2B5EF4-FFF2-40B4-BE49-F238E27FC236}">
                <a16:creationId xmlns:a16="http://schemas.microsoft.com/office/drawing/2014/main" id="{16060CD3-A1FB-A216-9067-2B3721D40CFF}"/>
              </a:ext>
            </a:extLst>
          </p:cNvPr>
          <p:cNvSpPr txBox="1"/>
          <p:nvPr/>
        </p:nvSpPr>
        <p:spPr>
          <a:xfrm>
            <a:off x="6558551" y="1871331"/>
            <a:ext cx="5069051" cy="4346590"/>
          </a:xfrm>
          <a:prstGeom prst="rect">
            <a:avLst/>
          </a:prstGeom>
        </p:spPr>
        <p:txBody>
          <a:bodyPr vert="horz" lIns="91440" tIns="45720" rIns="91440" bIns="45720" rtlCol="0">
            <a:normAutofit lnSpcReduction="10000"/>
          </a:bodyPr>
          <a:lstStyle/>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Data</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Information in all forms. Statistics: The science of collecting, preparing and analyzing data.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Statistician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An expert in the science of statistics. The leaders in the field.</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Data Mining</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The process of collecting and storing data.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Data Science</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Many feel this is just another word for statistics, but with maybe less emphasis on high-level statistical analysis and more emphasis on data mining and using computer science.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Data Scientist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 specialist in data science.</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Data Analyst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 specialist in analyzing data to make good decisions</a:t>
            </a: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7372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D90CBC0-C753-CF60-FED9-1954A8E2FDC3}"/>
              </a:ext>
            </a:extLst>
          </p:cNvPr>
          <p:cNvSpPr>
            <a:spLocks noGrp="1"/>
          </p:cNvSpPr>
          <p:nvPr>
            <p:ph type="title"/>
          </p:nvPr>
        </p:nvSpPr>
        <p:spPr>
          <a:xfrm>
            <a:off x="686834" y="1153572"/>
            <a:ext cx="3200400" cy="4461163"/>
          </a:xfrm>
        </p:spPr>
        <p:txBody>
          <a:bodyPr>
            <a:normAutofit/>
          </a:bodyPr>
          <a:lstStyle/>
          <a:p>
            <a:r>
              <a:rPr lang="en-US">
                <a:solidFill>
                  <a:srgbClr val="FFFFFF"/>
                </a:solidFill>
              </a:rPr>
              <a:t>5. Deliberate Bias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8BAED9C-6768-91EE-98B9-1B7A0E7D3468}"/>
              </a:ext>
            </a:extLst>
          </p:cNvPr>
          <p:cNvSpPr>
            <a:spLocks noGrp="1"/>
          </p:cNvSpPr>
          <p:nvPr>
            <p:ph idx="1"/>
          </p:nvPr>
        </p:nvSpPr>
        <p:spPr>
          <a:xfrm>
            <a:off x="4447308" y="591344"/>
            <a:ext cx="6906491" cy="5585619"/>
          </a:xfrm>
        </p:spPr>
        <p:txBody>
          <a:bodyPr anchor="ctr">
            <a:normAutofit/>
          </a:bodyPr>
          <a:lstStyle/>
          <a:p>
            <a:r>
              <a:rPr lang="en-US" dirty="0">
                <a:solidFill>
                  <a:srgbClr val="00B0F0"/>
                </a:solidFill>
              </a:rPr>
              <a:t>Deliberate bias </a:t>
            </a:r>
            <a:r>
              <a:rPr lang="en-US" dirty="0"/>
              <a:t>can take on a variety of forms. It could be someone deliberately leaving out groups from the data. Deliberate bias is a major problem in statistics. It is also a good reason to have an independent statistics company collect the data and do the analysis</a:t>
            </a:r>
          </a:p>
        </p:txBody>
      </p:sp>
    </p:spTree>
    <p:extLst>
      <p:ext uri="{BB962C8B-B14F-4D97-AF65-F5344CB8AC3E}">
        <p14:creationId xmlns:p14="http://schemas.microsoft.com/office/powerpoint/2010/main" val="837999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57C43FC-DB6B-4A97-2CE8-A560DE5F5A77}"/>
              </a:ext>
            </a:extLst>
          </p:cNvPr>
          <p:cNvSpPr>
            <a:spLocks noGrp="1"/>
          </p:cNvSpPr>
          <p:nvPr>
            <p:ph type="title"/>
          </p:nvPr>
        </p:nvSpPr>
        <p:spPr>
          <a:xfrm>
            <a:off x="686834" y="1153572"/>
            <a:ext cx="3200400" cy="4461163"/>
          </a:xfrm>
        </p:spPr>
        <p:txBody>
          <a:bodyPr>
            <a:normAutofit/>
          </a:bodyPr>
          <a:lstStyle/>
          <a:p>
            <a:r>
              <a:rPr lang="en-US">
                <a:solidFill>
                  <a:srgbClr val="FFFFFF"/>
                </a:solidFill>
              </a:rPr>
              <a:t>Section 1D – Experimental Design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0552DE6-BD75-F2AD-E859-D34702D6CF8F}"/>
              </a:ext>
            </a:extLst>
          </p:cNvPr>
          <p:cNvSpPr>
            <a:spLocks noGrp="1"/>
          </p:cNvSpPr>
          <p:nvPr>
            <p:ph idx="1"/>
          </p:nvPr>
        </p:nvSpPr>
        <p:spPr>
          <a:xfrm>
            <a:off x="4340983" y="636190"/>
            <a:ext cx="6906491" cy="5585619"/>
          </a:xfrm>
        </p:spPr>
        <p:txBody>
          <a:bodyPr anchor="ctr">
            <a:normAutofit/>
          </a:bodyPr>
          <a:lstStyle/>
          <a:p>
            <a:r>
              <a:rPr lang="en-US" sz="2400" dirty="0" err="1"/>
              <a:t>Defenition</a:t>
            </a:r>
            <a:r>
              <a:rPr lang="en-US" sz="2400" dirty="0"/>
              <a:t>: </a:t>
            </a:r>
          </a:p>
          <a:p>
            <a:pPr marL="0" indent="0">
              <a:buNone/>
            </a:pPr>
            <a:endParaRPr lang="en-US" sz="2400" dirty="0"/>
          </a:p>
          <a:p>
            <a:r>
              <a:rPr lang="en-US" sz="2400" dirty="0">
                <a:solidFill>
                  <a:srgbClr val="00B0F0"/>
                </a:solidFill>
              </a:rPr>
              <a:t>Explanatory Variable</a:t>
            </a:r>
            <a:r>
              <a:rPr lang="en-US" sz="2400" dirty="0"/>
              <a:t>: The independent or treatment variable. In an experiment, this is the variable causes the effect.</a:t>
            </a:r>
          </a:p>
          <a:p>
            <a:r>
              <a:rPr lang="en-US" sz="2400" dirty="0">
                <a:solidFill>
                  <a:srgbClr val="00B0F0"/>
                </a:solidFill>
              </a:rPr>
              <a:t>Response Variable</a:t>
            </a:r>
            <a:r>
              <a:rPr lang="en-US" sz="2400" dirty="0"/>
              <a:t>: The dependent variable. In an experiment this the variable that measures the effect. </a:t>
            </a:r>
          </a:p>
          <a:p>
            <a:r>
              <a:rPr lang="en-US" sz="2400" dirty="0">
                <a:solidFill>
                  <a:srgbClr val="00B0F0"/>
                </a:solidFill>
              </a:rPr>
              <a:t>Confounding Variables </a:t>
            </a:r>
            <a:r>
              <a:rPr lang="en-US" sz="2400" dirty="0"/>
              <a:t>(or lurking variables): Other variables that might influence the response variable other than the explanatory variable being studied.</a:t>
            </a:r>
          </a:p>
          <a:p>
            <a:endParaRPr lang="en-US" sz="2400" dirty="0"/>
          </a:p>
        </p:txBody>
      </p:sp>
    </p:spTree>
    <p:extLst>
      <p:ext uri="{BB962C8B-B14F-4D97-AF65-F5344CB8AC3E}">
        <p14:creationId xmlns:p14="http://schemas.microsoft.com/office/powerpoint/2010/main" val="1726551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Arc 20">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183F60D-EF2D-8D90-CD63-152F67A9F746}"/>
              </a:ext>
            </a:extLst>
          </p:cNvPr>
          <p:cNvSpPr>
            <a:spLocks noGrp="1"/>
          </p:cNvSpPr>
          <p:nvPr>
            <p:ph idx="1"/>
          </p:nvPr>
        </p:nvSpPr>
        <p:spPr>
          <a:xfrm>
            <a:off x="5370153" y="841377"/>
            <a:ext cx="5911799" cy="4619938"/>
          </a:xfrm>
        </p:spPr>
        <p:txBody>
          <a:bodyPr>
            <a:noAutofit/>
          </a:bodyPr>
          <a:lstStyle/>
          <a:p>
            <a:r>
              <a:rPr lang="en-US" dirty="0">
                <a:solidFill>
                  <a:srgbClr val="FF0000"/>
                </a:solidFill>
              </a:rPr>
              <a:t>Random assignment</a:t>
            </a:r>
            <a:r>
              <a:rPr lang="en-US" dirty="0"/>
              <a:t>: A process for creating similar groups where you take a group of people or objects and randomly split them into two or more groups.</a:t>
            </a:r>
          </a:p>
          <a:p>
            <a:r>
              <a:rPr lang="en-US" dirty="0">
                <a:solidFill>
                  <a:srgbClr val="FF0000"/>
                </a:solidFill>
              </a:rPr>
              <a:t>Placebo Effect</a:t>
            </a:r>
            <a:r>
              <a:rPr lang="en-US" dirty="0"/>
              <a:t>: The capacity of the human brain to manifest physical responses based on the person believing something is true.</a:t>
            </a:r>
          </a:p>
          <a:p>
            <a:r>
              <a:rPr lang="en-US" dirty="0">
                <a:solidFill>
                  <a:srgbClr val="FF0000"/>
                </a:solidFill>
              </a:rPr>
              <a:t>Placebo</a:t>
            </a:r>
            <a:r>
              <a:rPr lang="en-US" dirty="0"/>
              <a:t>: A fake medicine or fake treatment used to control the placebo effect.</a:t>
            </a:r>
          </a:p>
        </p:txBody>
      </p:sp>
    </p:spTree>
    <p:extLst>
      <p:ext uri="{BB962C8B-B14F-4D97-AF65-F5344CB8AC3E}">
        <p14:creationId xmlns:p14="http://schemas.microsoft.com/office/powerpoint/2010/main" val="116869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3DF7F5D-4D96-8776-6989-2FD8A435ABC6}"/>
              </a:ext>
            </a:extLst>
          </p:cNvPr>
          <p:cNvSpPr>
            <a:spLocks noGrp="1"/>
          </p:cNvSpPr>
          <p:nvPr>
            <p:ph type="title"/>
          </p:nvPr>
        </p:nvSpPr>
        <p:spPr>
          <a:xfrm>
            <a:off x="686834" y="1153572"/>
            <a:ext cx="3200400" cy="4461163"/>
          </a:xfrm>
        </p:spPr>
        <p:txBody>
          <a:bodyPr>
            <a:normAutofit/>
          </a:bodyPr>
          <a:lstStyle/>
          <a:p>
            <a:r>
              <a:rPr lang="en-US">
                <a:solidFill>
                  <a:srgbClr val="FFFFFF"/>
                </a:solidFill>
              </a:rPr>
              <a:t>Section 1E – Categorical Data Analysis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FD2B72-43E4-C5A7-F468-C63D01641D67}"/>
                  </a:ext>
                </a:extLst>
              </p:cNvPr>
              <p:cNvSpPr>
                <a:spLocks noGrp="1"/>
              </p:cNvSpPr>
              <p:nvPr>
                <p:ph idx="1"/>
              </p:nvPr>
            </p:nvSpPr>
            <p:spPr>
              <a:xfrm>
                <a:off x="4447308" y="591344"/>
                <a:ext cx="6906491" cy="5585619"/>
              </a:xfrm>
            </p:spPr>
            <p:txBody>
              <a:bodyPr anchor="ctr">
                <a:normAutofit/>
              </a:bodyPr>
              <a:lstStyle/>
              <a:p>
                <a:r>
                  <a:rPr lang="en-US" sz="2000" dirty="0">
                    <a:solidFill>
                      <a:srgbClr val="00B0F0"/>
                    </a:solidFill>
                  </a:rPr>
                  <a:t>Proportion and Percentage Conversions</a:t>
                </a:r>
              </a:p>
              <a:p>
                <a:pPr marL="0" indent="0">
                  <a:buNone/>
                </a:pPr>
                <a:endParaRPr lang="en-US" sz="2000" dirty="0"/>
              </a:p>
              <a:p>
                <a:r>
                  <a:rPr lang="en-US" sz="2000" dirty="0"/>
                  <a:t>Calculating Proportions and Percentages from Categorical Data In order to calculate a decimal proportion from categorical data, you will need to find the amount (count, frequency) and divide by the total. Decimal Proportion</a:t>
                </a:r>
              </a:p>
              <a:p>
                <a:r>
                  <a:rPr lang="en-US" sz="2000" dirty="0"/>
                  <a:t>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𝐴𝑚𝑜𝑢𝑛𝑡</m:t>
                        </m:r>
                        <m:r>
                          <a:rPr lang="en-US" sz="2000" b="0" i="1" smtClean="0">
                            <a:latin typeface="Cambria Math" panose="02040503050406030204" pitchFamily="18" charset="0"/>
                          </a:rPr>
                          <m:t>(</m:t>
                        </m:r>
                        <m:r>
                          <a:rPr lang="en-US" sz="2000" b="0" i="1" smtClean="0">
                            <a:latin typeface="Cambria Math" panose="02040503050406030204" pitchFamily="18" charset="0"/>
                          </a:rPr>
                          <m:t>𝑓𝑟𝑒𝑞𝑢𝑛𝑐𝑦</m:t>
                        </m:r>
                        <m:r>
                          <a:rPr lang="en-US" sz="2000" b="0" i="1" smtClean="0">
                            <a:latin typeface="Cambria Math" panose="02040503050406030204" pitchFamily="18" charset="0"/>
                          </a:rPr>
                          <m:t>)</m:t>
                        </m:r>
                      </m:num>
                      <m:den>
                        <m:r>
                          <a:rPr lang="en-US" sz="2000" b="0" i="1" smtClean="0">
                            <a:latin typeface="Cambria Math" panose="02040503050406030204" pitchFamily="18" charset="0"/>
                          </a:rPr>
                          <m:t>𝑇𝑜𝑡𝑎𝑙</m:t>
                        </m:r>
                      </m:den>
                    </m:f>
                  </m:oMath>
                </a14:m>
                <a:endParaRPr lang="en-US" sz="2000" dirty="0"/>
              </a:p>
              <a:p>
                <a:r>
                  <a:rPr lang="en-US" sz="2000" dirty="0"/>
                  <a:t>Suppose a health clinic has seen 326 people in the last month and 41 of them had the flu. If we were analyzing their data, the first thing we would like to do is find what proportion of the patients have the flu. It is not a difficult calculation and can be done with a small calculator.</a:t>
                </a:r>
              </a:p>
              <a:p>
                <a:r>
                  <a:rPr lang="en-US" sz="2000" dirty="0"/>
                  <a:t>Proportions are usually rounded to the thousandths place (3rd place to the right of the decimal). </a:t>
                </a:r>
              </a:p>
              <a:p>
                <a:endParaRPr lang="en-US" sz="2000" dirty="0"/>
              </a:p>
            </p:txBody>
          </p:sp>
        </mc:Choice>
        <mc:Fallback xmlns="">
          <p:sp>
            <p:nvSpPr>
              <p:cNvPr id="3" name="Content Placeholder 2">
                <a:extLst>
                  <a:ext uri="{FF2B5EF4-FFF2-40B4-BE49-F238E27FC236}">
                    <a16:creationId xmlns:a16="http://schemas.microsoft.com/office/drawing/2014/main" id="{0AFD2B72-43E4-C5A7-F468-C63D01641D67}"/>
                  </a:ext>
                </a:extLst>
              </p:cNvPr>
              <p:cNvSpPr>
                <a:spLocks noGrp="1" noRot="1" noChangeAspect="1" noMove="1" noResize="1" noEditPoints="1" noAdjustHandles="1" noChangeArrowheads="1" noChangeShapeType="1" noTextEdit="1"/>
              </p:cNvSpPr>
              <p:nvPr>
                <p:ph idx="1"/>
              </p:nvPr>
            </p:nvSpPr>
            <p:spPr>
              <a:xfrm>
                <a:off x="4447308" y="591344"/>
                <a:ext cx="6906491" cy="5585619"/>
              </a:xfrm>
              <a:blipFill>
                <a:blip r:embed="rId2"/>
                <a:stretch>
                  <a:fillRect l="-735" r="-1654"/>
                </a:stretch>
              </a:blipFill>
            </p:spPr>
            <p:txBody>
              <a:bodyPr/>
              <a:lstStyle/>
              <a:p>
                <a:r>
                  <a:rPr lang="en-US">
                    <a:noFill/>
                  </a:rPr>
                  <a:t> </a:t>
                </a:r>
              </a:p>
            </p:txBody>
          </p:sp>
        </mc:Fallback>
      </mc:AlternateContent>
    </p:spTree>
    <p:extLst>
      <p:ext uri="{BB962C8B-B14F-4D97-AF65-F5344CB8AC3E}">
        <p14:creationId xmlns:p14="http://schemas.microsoft.com/office/powerpoint/2010/main" val="4115464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ABB66C0-50C9-26BB-489C-58165CF7B705}"/>
              </a:ext>
            </a:extLst>
          </p:cNvPr>
          <p:cNvSpPr>
            <a:spLocks noGrp="1"/>
          </p:cNvSpPr>
          <p:nvPr>
            <p:ph type="title"/>
          </p:nvPr>
        </p:nvSpPr>
        <p:spPr>
          <a:xfrm>
            <a:off x="686834" y="1153572"/>
            <a:ext cx="3200400" cy="4461163"/>
          </a:xfrm>
        </p:spPr>
        <p:txBody>
          <a:bodyPr>
            <a:normAutofit/>
          </a:bodyPr>
          <a:lstStyle/>
          <a:p>
            <a:r>
              <a:rPr lang="en-US">
                <a:solidFill>
                  <a:srgbClr val="FFFFFF"/>
                </a:solidFill>
              </a:rPr>
              <a:t>Bar Charts and Pie Charts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C883C57-C302-C290-D927-1849B038107B}"/>
              </a:ext>
            </a:extLst>
          </p:cNvPr>
          <p:cNvSpPr>
            <a:spLocks noGrp="1"/>
          </p:cNvSpPr>
          <p:nvPr>
            <p:ph idx="1"/>
          </p:nvPr>
        </p:nvSpPr>
        <p:spPr>
          <a:xfrm>
            <a:off x="4447308" y="591344"/>
            <a:ext cx="6906491" cy="5585619"/>
          </a:xfrm>
        </p:spPr>
        <p:txBody>
          <a:bodyPr anchor="ctr">
            <a:normAutofit/>
          </a:bodyPr>
          <a:lstStyle/>
          <a:p>
            <a:r>
              <a:rPr lang="en-US" dirty="0"/>
              <a:t>A quick way to count how many people or objects have a certain label is to create a Bar Chart or Pie Chart. There are many different statistics software that we could use to create these graphs. They are useful to show the characteristics of categorical data.</a:t>
            </a:r>
          </a:p>
          <a:p>
            <a:r>
              <a:rPr lang="en-US" dirty="0"/>
              <a:t> Creating a </a:t>
            </a:r>
            <a:r>
              <a:rPr lang="en-US" dirty="0">
                <a:solidFill>
                  <a:srgbClr val="00B0F0"/>
                </a:solidFill>
              </a:rPr>
              <a:t>Bar Ch chart </a:t>
            </a:r>
            <a:r>
              <a:rPr lang="en-US" dirty="0"/>
              <a:t>with Raw Data and </a:t>
            </a:r>
            <a:r>
              <a:rPr lang="en-US" dirty="0" err="1"/>
              <a:t>StatKey</a:t>
            </a:r>
            <a:r>
              <a:rPr lang="en-US" dirty="0"/>
              <a:t>.</a:t>
            </a:r>
          </a:p>
          <a:p>
            <a:r>
              <a:rPr lang="en-US" dirty="0"/>
              <a:t>To make a bar chart with raw data, go to www.lock5stat.com</a:t>
            </a:r>
          </a:p>
        </p:txBody>
      </p:sp>
    </p:spTree>
    <p:extLst>
      <p:ext uri="{BB962C8B-B14F-4D97-AF65-F5344CB8AC3E}">
        <p14:creationId xmlns:p14="http://schemas.microsoft.com/office/powerpoint/2010/main" val="82597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E070567-B34A-692D-9F01-9D869BA7D035}"/>
                  </a:ext>
                </a:extLst>
              </p:cNvPr>
              <p:cNvSpPr>
                <a:spLocks noGrp="1"/>
              </p:cNvSpPr>
              <p:nvPr>
                <p:ph idx="1"/>
              </p:nvPr>
            </p:nvSpPr>
            <p:spPr>
              <a:xfrm>
                <a:off x="838200" y="1461360"/>
                <a:ext cx="7391400" cy="3935281"/>
              </a:xfrm>
            </p:spPr>
            <p:txBody>
              <a:bodyPr>
                <a:normAutofit/>
              </a:bodyPr>
              <a:lstStyle/>
              <a:p>
                <a:endParaRPr lang="en-US" sz="2000" dirty="0"/>
              </a:p>
              <a:p>
                <a:r>
                  <a:rPr lang="en-US" sz="2400" dirty="0"/>
                  <a:t>Percent of Increase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m:t>
                        </m:r>
                        <m:r>
                          <a:rPr lang="en-US" sz="2400" b="0" i="1" smtClean="0">
                            <a:latin typeface="Cambria Math" panose="02040503050406030204" pitchFamily="18" charset="0"/>
                          </a:rPr>
                          <m:t>h𝑖𝑔h𝑒𝑟</m:t>
                        </m:r>
                        <m:r>
                          <a:rPr lang="en-US" sz="2400" b="0" i="1" smtClean="0">
                            <a:latin typeface="Cambria Math" panose="02040503050406030204" pitchFamily="18" charset="0"/>
                          </a:rPr>
                          <m:t> </m:t>
                        </m:r>
                        <m:r>
                          <a:rPr lang="en-US" sz="2400" b="0" i="1" smtClean="0">
                            <a:latin typeface="Cambria Math" panose="02040503050406030204" pitchFamily="18" charset="0"/>
                          </a:rPr>
                          <m:t>𝑝𝑟𝑜𝑝𝑜𝑟𝑡𝑖𝑜𝑛</m:t>
                        </m:r>
                        <m:r>
                          <a:rPr lang="en-US" sz="2400" b="0" i="1" smtClean="0">
                            <a:latin typeface="Cambria Math" panose="02040503050406030204" pitchFamily="18" charset="0"/>
                          </a:rPr>
                          <m:t> −</m:t>
                        </m:r>
                        <m:r>
                          <a:rPr lang="en-US" sz="2400" b="0" i="1" smtClean="0">
                            <a:latin typeface="Cambria Math" panose="02040503050406030204" pitchFamily="18" charset="0"/>
                          </a:rPr>
                          <m:t>𝑙𝑜𝑤𝑒𝑟</m:t>
                        </m:r>
                        <m:r>
                          <a:rPr lang="en-US" sz="2400" b="0" i="1" smtClean="0">
                            <a:latin typeface="Cambria Math" panose="02040503050406030204" pitchFamily="18" charset="0"/>
                          </a:rPr>
                          <m:t> </m:t>
                        </m:r>
                        <m:r>
                          <a:rPr lang="en-US" sz="2400" b="0" i="1" smtClean="0">
                            <a:latin typeface="Cambria Math" panose="02040503050406030204" pitchFamily="18" charset="0"/>
                          </a:rPr>
                          <m:t>𝑝𝑟𝑜𝑝𝑜𝑟𝑡𝑖𝑜𝑛</m:t>
                        </m:r>
                        <m:r>
                          <a:rPr lang="en-US" sz="2400" b="0" i="1" smtClean="0">
                            <a:latin typeface="Cambria Math" panose="02040503050406030204" pitchFamily="18" charset="0"/>
                          </a:rPr>
                          <m:t>)</m:t>
                        </m:r>
                      </m:num>
                      <m:den>
                        <m:r>
                          <a:rPr lang="en-US" sz="2400" b="0" i="1" smtClean="0">
                            <a:latin typeface="Cambria Math" panose="02040503050406030204" pitchFamily="18" charset="0"/>
                          </a:rPr>
                          <m:t>𝑙𝑜𝑤𝑒𝑟</m:t>
                        </m:r>
                        <m:r>
                          <a:rPr lang="en-US" sz="2400" b="0" i="1" smtClean="0">
                            <a:latin typeface="Cambria Math" panose="02040503050406030204" pitchFamily="18" charset="0"/>
                          </a:rPr>
                          <m:t> </m:t>
                        </m:r>
                        <m:r>
                          <a:rPr lang="en-US" sz="2400" b="0" i="1" smtClean="0">
                            <a:latin typeface="Cambria Math" panose="02040503050406030204" pitchFamily="18" charset="0"/>
                          </a:rPr>
                          <m:t>𝑝𝑟𝑜𝑝𝑜𝑟𝑡𝑖𝑜𝑛</m:t>
                        </m:r>
                      </m:den>
                    </m:f>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100%</m:t>
                    </m:r>
                  </m:oMath>
                </a14:m>
                <a:endParaRPr lang="en-US" sz="2400" b="0" dirty="0">
                  <a:ea typeface="Cambria Math" panose="02040503050406030204" pitchFamily="18" charset="0"/>
                </a:endParaRPr>
              </a:p>
              <a:p>
                <a:endParaRPr lang="en-US" sz="2400" b="0" dirty="0">
                  <a:ea typeface="Cambria Math" panose="02040503050406030204" pitchFamily="18" charset="0"/>
                </a:endParaRPr>
              </a:p>
              <a:p>
                <a:endParaRPr lang="en-US" sz="2400" b="0" dirty="0">
                  <a:ea typeface="Cambria Math" panose="02040503050406030204" pitchFamily="18" charset="0"/>
                </a:endParaRPr>
              </a:p>
              <a:p>
                <a:r>
                  <a:rPr lang="en-US" sz="2400" dirty="0"/>
                  <a:t>Percent of Increase=</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m:t>
                        </m:r>
                        <m:r>
                          <a:rPr lang="en-US" sz="2400" b="0" i="1" smtClean="0">
                            <a:latin typeface="Cambria Math" panose="02040503050406030204" pitchFamily="18" charset="0"/>
                          </a:rPr>
                          <m:t>h𝑖𝑔h𝑒𝑟</m:t>
                        </m:r>
                        <m:r>
                          <a:rPr lang="en-US" sz="2400" b="0" i="1" smtClean="0">
                            <a:latin typeface="Cambria Math" panose="02040503050406030204" pitchFamily="18" charset="0"/>
                          </a:rPr>
                          <m:t>%−</m:t>
                        </m:r>
                        <m:r>
                          <a:rPr lang="en-US" sz="2400" b="0" i="1" smtClean="0">
                            <a:latin typeface="Cambria Math" panose="02040503050406030204" pitchFamily="18" charset="0"/>
                          </a:rPr>
                          <m:t>𝑙𝑜𝑤𝑒𝑟</m:t>
                        </m:r>
                        <m:r>
                          <a:rPr lang="en-US" sz="2400" b="0" i="1" smtClean="0">
                            <a:latin typeface="Cambria Math" panose="02040503050406030204" pitchFamily="18" charset="0"/>
                          </a:rPr>
                          <m:t>%</m:t>
                        </m:r>
                      </m:num>
                      <m:den>
                        <m:r>
                          <a:rPr lang="en-US" sz="2400" b="0" i="1" smtClean="0">
                            <a:latin typeface="Cambria Math" panose="02040503050406030204" pitchFamily="18" charset="0"/>
                          </a:rPr>
                          <m:t>𝑙𝑜𝑤𝑒𝑟</m:t>
                        </m:r>
                        <m:r>
                          <a:rPr lang="en-US" sz="2400" b="0" i="1" smtClean="0">
                            <a:latin typeface="Cambria Math" panose="02040503050406030204" pitchFamily="18" charset="0"/>
                          </a:rPr>
                          <m:t>%</m:t>
                        </m:r>
                      </m:den>
                    </m:f>
                    <m:r>
                      <a:rPr lang="en-US" sz="2400" i="1">
                        <a:latin typeface="Cambria Math" panose="02040503050406030204" pitchFamily="18" charset="0"/>
                        <a:ea typeface="Cambria Math" panose="02040503050406030204" pitchFamily="18" charset="0"/>
                      </a:rPr>
                      <m:t>×100%</m:t>
                    </m:r>
                  </m:oMath>
                </a14:m>
                <a:endParaRPr lang="en-US" sz="2400" dirty="0">
                  <a:ea typeface="Cambria Math" panose="02040503050406030204" pitchFamily="18" charset="0"/>
                </a:endParaRPr>
              </a:p>
              <a:p>
                <a:endParaRPr lang="en-US" sz="2000" dirty="0"/>
              </a:p>
            </p:txBody>
          </p:sp>
        </mc:Choice>
        <mc:Fallback xmlns="">
          <p:sp>
            <p:nvSpPr>
              <p:cNvPr id="3" name="Content Placeholder 2">
                <a:extLst>
                  <a:ext uri="{FF2B5EF4-FFF2-40B4-BE49-F238E27FC236}">
                    <a16:creationId xmlns:a16="http://schemas.microsoft.com/office/drawing/2014/main" id="{BE070567-B34A-692D-9F01-9D869BA7D035}"/>
                  </a:ext>
                </a:extLst>
              </p:cNvPr>
              <p:cNvSpPr>
                <a:spLocks noGrp="1" noRot="1" noChangeAspect="1" noMove="1" noResize="1" noEditPoints="1" noAdjustHandles="1" noChangeArrowheads="1" noChangeShapeType="1" noTextEdit="1"/>
              </p:cNvSpPr>
              <p:nvPr>
                <p:ph idx="1"/>
              </p:nvPr>
            </p:nvSpPr>
            <p:spPr>
              <a:xfrm>
                <a:off x="838200" y="1461360"/>
                <a:ext cx="7391400" cy="3935281"/>
              </a:xfrm>
              <a:blipFill>
                <a:blip r:embed="rId2"/>
                <a:stretch>
                  <a:fillRect l="-1203"/>
                </a:stretch>
              </a:blipFill>
            </p:spPr>
            <p:txBody>
              <a:bodyPr/>
              <a:lstStyle/>
              <a:p>
                <a:r>
                  <a:rPr lang="en-US">
                    <a:noFill/>
                  </a:rPr>
                  <a:t> </a:t>
                </a:r>
              </a:p>
            </p:txBody>
          </p:sp>
        </mc:Fallback>
      </mc:AlternateContent>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E0D6445-770C-DD38-2CC8-E7BB8459C255}"/>
              </a:ext>
            </a:extLst>
          </p:cNvPr>
          <p:cNvSpPr>
            <a:spLocks noGrp="1"/>
          </p:cNvSpPr>
          <p:nvPr>
            <p:ph type="title"/>
          </p:nvPr>
        </p:nvSpPr>
        <p:spPr>
          <a:xfrm>
            <a:off x="7474281" y="1396686"/>
            <a:ext cx="3240506" cy="4064628"/>
          </a:xfrm>
        </p:spPr>
        <p:txBody>
          <a:bodyPr>
            <a:normAutofit/>
          </a:bodyPr>
          <a:lstStyle/>
          <a:p>
            <a:r>
              <a:rPr lang="en-US" dirty="0">
                <a:solidFill>
                  <a:srgbClr val="FFFFFF"/>
                </a:solidFill>
              </a:rPr>
              <a:t>Comparing Percentages</a:t>
            </a:r>
          </a:p>
        </p:txBody>
      </p:sp>
    </p:spTree>
    <p:extLst>
      <p:ext uri="{BB962C8B-B14F-4D97-AF65-F5344CB8AC3E}">
        <p14:creationId xmlns:p14="http://schemas.microsoft.com/office/powerpoint/2010/main" val="1736603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8A5F89D-8FE3-C96E-A806-342078DB2338}"/>
              </a:ext>
            </a:extLst>
          </p:cNvPr>
          <p:cNvSpPr>
            <a:spLocks noGrp="1"/>
          </p:cNvSpPr>
          <p:nvPr>
            <p:ph type="title"/>
          </p:nvPr>
        </p:nvSpPr>
        <p:spPr>
          <a:xfrm>
            <a:off x="686834" y="1153572"/>
            <a:ext cx="3200400" cy="4461163"/>
          </a:xfrm>
        </p:spPr>
        <p:txBody>
          <a:bodyPr>
            <a:normAutofit/>
          </a:bodyPr>
          <a:lstStyle/>
          <a:p>
            <a:r>
              <a:rPr lang="en-US" b="0" i="0" u="none" strike="noStrike" dirty="0">
                <a:solidFill>
                  <a:srgbClr val="FFFFFF"/>
                </a:solidFill>
                <a:effectLst/>
                <a:latin typeface="Arial" panose="020B0604020202020204" pitchFamily="34" charset="0"/>
              </a:rPr>
              <a:t>Section 1F – Normal Quantitative Data Analysis</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DBEEE34-B387-44C0-08E7-1DE7B85FA582}"/>
              </a:ext>
            </a:extLst>
          </p:cNvPr>
          <p:cNvSpPr>
            <a:spLocks noGrp="1"/>
          </p:cNvSpPr>
          <p:nvPr>
            <p:ph idx="1"/>
          </p:nvPr>
        </p:nvSpPr>
        <p:spPr>
          <a:xfrm>
            <a:off x="3887234" y="591344"/>
            <a:ext cx="7978701" cy="5947568"/>
          </a:xfrm>
        </p:spPr>
        <p:txBody>
          <a:bodyPr anchor="ctr">
            <a:noAutofit/>
          </a:bodyPr>
          <a:lstStyle/>
          <a:p>
            <a:r>
              <a:rPr lang="en-US" sz="1600" dirty="0">
                <a:solidFill>
                  <a:srgbClr val="00B0F0"/>
                </a:solidFill>
                <a:effectLst/>
                <a:latin typeface="Arial" panose="020B0604020202020204" pitchFamily="34" charset="0"/>
              </a:rPr>
              <a:t>Vocabulary</a:t>
            </a:r>
          </a:p>
          <a:p>
            <a:pPr marL="0" indent="0">
              <a:buNone/>
            </a:pPr>
            <a:br>
              <a:rPr lang="en-US" sz="1600" dirty="0">
                <a:effectLst/>
              </a:rPr>
            </a:br>
            <a:r>
              <a:rPr lang="en-US" sz="1600" dirty="0">
                <a:solidFill>
                  <a:srgbClr val="FF0000"/>
                </a:solidFill>
                <a:effectLst/>
                <a:latin typeface="Arial" panose="020B0604020202020204" pitchFamily="34" charset="0"/>
              </a:rPr>
              <a:t>Quantitative data</a:t>
            </a:r>
            <a:r>
              <a:rPr lang="en-US" sz="1600" dirty="0">
                <a:effectLst/>
                <a:latin typeface="Arial" panose="020B0604020202020204" pitchFamily="34" charset="0"/>
              </a:rPr>
              <a:t>: Data in the form of numbers that measure or count something. They usually have units and taking</a:t>
            </a:r>
            <a:br>
              <a:rPr lang="en-US" sz="1600" dirty="0">
                <a:effectLst/>
              </a:rPr>
            </a:br>
            <a:r>
              <a:rPr lang="en-US" sz="1600" dirty="0">
                <a:effectLst/>
                <a:latin typeface="Arial" panose="020B0604020202020204" pitchFamily="34" charset="0"/>
              </a:rPr>
              <a:t>an average makes sense. For example, height, weight, salary, or the number of pets a person has.</a:t>
            </a:r>
            <a:br>
              <a:rPr lang="en-US" sz="1600" dirty="0">
                <a:effectLst/>
              </a:rPr>
            </a:br>
            <a:r>
              <a:rPr lang="en-US" sz="1600" dirty="0">
                <a:solidFill>
                  <a:srgbClr val="FF0000"/>
                </a:solidFill>
                <a:effectLst/>
                <a:latin typeface="Arial" panose="020B0604020202020204" pitchFamily="34" charset="0"/>
              </a:rPr>
              <a:t>Normal Data</a:t>
            </a:r>
            <a:r>
              <a:rPr lang="en-US" sz="1600" dirty="0">
                <a:effectLst/>
                <a:latin typeface="Arial" panose="020B0604020202020204" pitchFamily="34" charset="0"/>
              </a:rPr>
              <a:t>: Data that is bell shaped, symmetric and unimodal. Also referred to as data that has a normal</a:t>
            </a:r>
            <a:br>
              <a:rPr lang="en-US" sz="1600" dirty="0">
                <a:effectLst/>
              </a:rPr>
            </a:br>
            <a:r>
              <a:rPr lang="en-US" sz="1600" dirty="0">
                <a:effectLst/>
                <a:latin typeface="Arial" panose="020B0604020202020204" pitchFamily="34" charset="0"/>
              </a:rPr>
              <a:t>distribution.</a:t>
            </a:r>
            <a:br>
              <a:rPr lang="en-US" sz="1600" dirty="0">
                <a:effectLst/>
              </a:rPr>
            </a:br>
            <a:r>
              <a:rPr lang="en-US" sz="1600" dirty="0">
                <a:solidFill>
                  <a:srgbClr val="FF0000"/>
                </a:solidFill>
                <a:effectLst/>
                <a:latin typeface="Arial" panose="020B0604020202020204" pitchFamily="34" charset="0"/>
              </a:rPr>
              <a:t>Sample Size</a:t>
            </a:r>
            <a:r>
              <a:rPr lang="en-US" sz="1600" dirty="0">
                <a:effectLst/>
                <a:latin typeface="Arial" panose="020B0604020202020204" pitchFamily="34" charset="0"/>
              </a:rPr>
              <a:t>: Also called the total frequency.</a:t>
            </a:r>
            <a:br>
              <a:rPr lang="en-US" sz="1600" dirty="0">
                <a:effectLst/>
              </a:rPr>
            </a:br>
            <a:r>
              <a:rPr lang="en-US" sz="1600" dirty="0">
                <a:solidFill>
                  <a:srgbClr val="FF0000"/>
                </a:solidFill>
                <a:effectLst/>
                <a:latin typeface="Arial" panose="020B0604020202020204" pitchFamily="34" charset="0"/>
              </a:rPr>
              <a:t>Average</a:t>
            </a:r>
            <a:r>
              <a:rPr lang="en-US" sz="1600" dirty="0">
                <a:effectLst/>
                <a:latin typeface="Arial" panose="020B0604020202020204" pitchFamily="34" charset="0"/>
              </a:rPr>
              <a:t>: Also called the center of the data. A single number that represents a typical person or object in the</a:t>
            </a:r>
            <a:br>
              <a:rPr lang="en-US" sz="1600" dirty="0">
                <a:effectLst/>
              </a:rPr>
            </a:br>
            <a:r>
              <a:rPr lang="en-US" sz="1600" dirty="0">
                <a:effectLst/>
                <a:latin typeface="Arial" panose="020B0604020202020204" pitchFamily="34" charset="0"/>
              </a:rPr>
              <a:t>data set.</a:t>
            </a:r>
            <a:br>
              <a:rPr lang="en-US" sz="1600" dirty="0">
                <a:effectLst/>
              </a:rPr>
            </a:br>
            <a:r>
              <a:rPr lang="en-US" sz="1600" dirty="0">
                <a:effectLst/>
                <a:latin typeface="Arial" panose="020B0604020202020204" pitchFamily="34" charset="0"/>
              </a:rPr>
              <a:t>V</a:t>
            </a:r>
            <a:r>
              <a:rPr lang="en-US" sz="1600" dirty="0">
                <a:solidFill>
                  <a:srgbClr val="FF0000"/>
                </a:solidFill>
                <a:effectLst/>
                <a:latin typeface="Arial" panose="020B0604020202020204" pitchFamily="34" charset="0"/>
              </a:rPr>
              <a:t>ariability</a:t>
            </a:r>
            <a:r>
              <a:rPr lang="en-US" sz="1600" dirty="0">
                <a:effectLst/>
                <a:latin typeface="Arial" panose="020B0604020202020204" pitchFamily="34" charset="0"/>
              </a:rPr>
              <a:t>: Also called the spread. A measure of how spread out a data set is. A large spread tells us that the data</a:t>
            </a:r>
            <a:br>
              <a:rPr lang="en-US" sz="1600" dirty="0">
                <a:effectLst/>
              </a:rPr>
            </a:br>
            <a:r>
              <a:rPr lang="en-US" sz="1600" dirty="0">
                <a:effectLst/>
                <a:latin typeface="Arial" panose="020B0604020202020204" pitchFamily="34" charset="0"/>
              </a:rPr>
              <a:t>is less consistent and the more difficult to predict. A small spread tells us that the data is more consistent and easier</a:t>
            </a:r>
            <a:br>
              <a:rPr lang="en-US" sz="1600" dirty="0">
                <a:effectLst/>
              </a:rPr>
            </a:br>
            <a:r>
              <a:rPr lang="en-US" sz="1600" dirty="0">
                <a:effectLst/>
                <a:latin typeface="Arial" panose="020B0604020202020204" pitchFamily="34" charset="0"/>
              </a:rPr>
              <a:t>to predict.</a:t>
            </a:r>
            <a:br>
              <a:rPr lang="en-US" sz="1600" dirty="0">
                <a:effectLst/>
              </a:rPr>
            </a:br>
            <a:r>
              <a:rPr lang="en-US" sz="1600" dirty="0">
                <a:solidFill>
                  <a:srgbClr val="FF0000"/>
                </a:solidFill>
                <a:effectLst/>
                <a:latin typeface="Arial" panose="020B0604020202020204" pitchFamily="34" charset="0"/>
              </a:rPr>
              <a:t>Mean Average </a:t>
            </a:r>
            <a:r>
              <a:rPr lang="en-US" sz="1600" dirty="0">
                <a:effectLst/>
                <a:latin typeface="Arial" panose="020B0604020202020204" pitchFamily="34" charset="0"/>
              </a:rPr>
              <a:t>: The balancing point for distances in a data set. The average for a data set that is normal.</a:t>
            </a:r>
            <a:br>
              <a:rPr lang="en-US" sz="1600" dirty="0">
                <a:effectLst/>
              </a:rPr>
            </a:br>
            <a:r>
              <a:rPr lang="en-US" sz="1600" dirty="0">
                <a:solidFill>
                  <a:srgbClr val="FF0000"/>
                </a:solidFill>
                <a:effectLst/>
                <a:latin typeface="Arial" panose="020B0604020202020204" pitchFamily="34" charset="0"/>
              </a:rPr>
              <a:t>Standard Deviation: </a:t>
            </a:r>
            <a:r>
              <a:rPr lang="en-US" sz="1600" dirty="0">
                <a:effectLst/>
                <a:latin typeface="Arial" panose="020B0604020202020204" pitchFamily="34" charset="0"/>
              </a:rPr>
              <a:t>The average or typical distance that points in a data set are from the mean. The measure of</a:t>
            </a:r>
            <a:br>
              <a:rPr lang="en-US" sz="1600" dirty="0">
                <a:effectLst/>
              </a:rPr>
            </a:br>
            <a:r>
              <a:rPr lang="en-US" sz="1600" dirty="0">
                <a:effectLst/>
                <a:latin typeface="Arial" panose="020B0604020202020204" pitchFamily="34" charset="0"/>
              </a:rPr>
              <a:t>typical spread (typical variability) for a data set that is normal.</a:t>
            </a:r>
            <a:br>
              <a:rPr lang="en-US" sz="1600" dirty="0">
                <a:effectLst/>
              </a:rPr>
            </a:br>
            <a:r>
              <a:rPr lang="en-US" sz="1600" dirty="0">
                <a:solidFill>
                  <a:srgbClr val="FF0000"/>
                </a:solidFill>
                <a:effectLst/>
                <a:latin typeface="Arial" panose="020B0604020202020204" pitchFamily="34" charset="0"/>
              </a:rPr>
              <a:t>Maximum</a:t>
            </a:r>
            <a:r>
              <a:rPr lang="en-US" sz="1600" dirty="0">
                <a:effectLst/>
                <a:latin typeface="Arial" panose="020B0604020202020204" pitchFamily="34" charset="0"/>
              </a:rPr>
              <a:t>: The largest number in a data set.</a:t>
            </a:r>
            <a:br>
              <a:rPr lang="en-US" sz="1600" dirty="0">
                <a:effectLst/>
              </a:rPr>
            </a:br>
            <a:r>
              <a:rPr lang="en-US" sz="1600" dirty="0">
                <a:solidFill>
                  <a:srgbClr val="FF0000"/>
                </a:solidFill>
                <a:effectLst/>
                <a:latin typeface="Arial" panose="020B0604020202020204" pitchFamily="34" charset="0"/>
              </a:rPr>
              <a:t>Minimum</a:t>
            </a:r>
            <a:r>
              <a:rPr lang="en-US" sz="1600" dirty="0">
                <a:effectLst/>
                <a:latin typeface="Arial" panose="020B0604020202020204" pitchFamily="34" charset="0"/>
              </a:rPr>
              <a:t>: The smallest number in a data set.</a:t>
            </a:r>
            <a:br>
              <a:rPr lang="en-US" sz="1600" dirty="0">
                <a:effectLst/>
              </a:rPr>
            </a:br>
            <a:r>
              <a:rPr lang="en-US" sz="1600" dirty="0">
                <a:solidFill>
                  <a:srgbClr val="FF0000"/>
                </a:solidFill>
                <a:effectLst/>
                <a:latin typeface="Arial" panose="020B0604020202020204" pitchFamily="34" charset="0"/>
              </a:rPr>
              <a:t>Outliers</a:t>
            </a:r>
            <a:r>
              <a:rPr lang="en-US" sz="1600" dirty="0">
                <a:effectLst/>
                <a:latin typeface="Arial" panose="020B0604020202020204" pitchFamily="34" charset="0"/>
              </a:rPr>
              <a:t>: Unusual values in the data set.</a:t>
            </a:r>
            <a:br>
              <a:rPr lang="en-US" sz="1600" dirty="0">
                <a:effectLst/>
              </a:rPr>
            </a:br>
            <a:r>
              <a:rPr lang="en-US" sz="1600" dirty="0">
                <a:effectLst/>
                <a:latin typeface="Arial" panose="020B0604020202020204" pitchFamily="34" charset="0"/>
              </a:rPr>
              <a:t>Introduction</a:t>
            </a:r>
            <a:br>
              <a:rPr lang="en-US" sz="1600" dirty="0">
                <a:effectLst/>
              </a:rPr>
            </a:br>
            <a:endParaRPr lang="en-US" sz="1600" dirty="0"/>
          </a:p>
        </p:txBody>
      </p:sp>
    </p:spTree>
    <p:extLst>
      <p:ext uri="{BB962C8B-B14F-4D97-AF65-F5344CB8AC3E}">
        <p14:creationId xmlns:p14="http://schemas.microsoft.com/office/powerpoint/2010/main" val="867134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800766-E55E-CCF4-920C-7606D4F731D7}"/>
              </a:ext>
            </a:extLst>
          </p:cNvPr>
          <p:cNvSpPr txBox="1"/>
          <p:nvPr/>
        </p:nvSpPr>
        <p:spPr>
          <a:xfrm>
            <a:off x="956931" y="888160"/>
            <a:ext cx="826149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solidFill>
                <a:effectLst/>
                <a:uLnTx/>
                <a:uFillTx/>
                <a:latin typeface="Calibri" panose="020F0502020204030204"/>
                <a:ea typeface="+mn-ea"/>
                <a:cs typeface="+mn-cs"/>
              </a:rPr>
              <a:t>Mean and Standard Deviation</a:t>
            </a:r>
          </a:p>
        </p:txBody>
      </p:sp>
      <p:pic>
        <p:nvPicPr>
          <p:cNvPr id="7" name="Picture 6" descr="A mathematical equation with numbers&#10;&#10;AI-generated content may be incorrect.">
            <a:extLst>
              <a:ext uri="{FF2B5EF4-FFF2-40B4-BE49-F238E27FC236}">
                <a16:creationId xmlns:a16="http://schemas.microsoft.com/office/drawing/2014/main" id="{7ECA83A8-34C9-B9A8-CF65-68B29E2DAD6B}"/>
              </a:ext>
            </a:extLst>
          </p:cNvPr>
          <p:cNvPicPr>
            <a:picLocks noChangeAspect="1"/>
          </p:cNvPicPr>
          <p:nvPr/>
        </p:nvPicPr>
        <p:blipFill>
          <a:blip r:embed="rId2"/>
          <a:stretch>
            <a:fillRect/>
          </a:stretch>
        </p:blipFill>
        <p:spPr>
          <a:xfrm>
            <a:off x="4763387" y="1782343"/>
            <a:ext cx="2875822" cy="1805407"/>
          </a:xfrm>
          <a:prstGeom prst="rect">
            <a:avLst/>
          </a:prstGeom>
        </p:spPr>
      </p:pic>
      <p:pic>
        <p:nvPicPr>
          <p:cNvPr id="9" name="Picture 8" descr="A math equation with numbers and symbols&#10;&#10;AI-generated content may be incorrect.">
            <a:extLst>
              <a:ext uri="{FF2B5EF4-FFF2-40B4-BE49-F238E27FC236}">
                <a16:creationId xmlns:a16="http://schemas.microsoft.com/office/drawing/2014/main" id="{C6E20365-E1A4-02A2-6736-63D3BA317A5D}"/>
              </a:ext>
            </a:extLst>
          </p:cNvPr>
          <p:cNvPicPr>
            <a:picLocks noChangeAspect="1"/>
          </p:cNvPicPr>
          <p:nvPr/>
        </p:nvPicPr>
        <p:blipFill>
          <a:blip r:embed="rId3"/>
          <a:stretch>
            <a:fillRect/>
          </a:stretch>
        </p:blipFill>
        <p:spPr>
          <a:xfrm>
            <a:off x="4938823" y="3806456"/>
            <a:ext cx="2700386" cy="1986811"/>
          </a:xfrm>
          <a:prstGeom prst="rect">
            <a:avLst/>
          </a:prstGeom>
        </p:spPr>
      </p:pic>
    </p:spTree>
    <p:extLst>
      <p:ext uri="{BB962C8B-B14F-4D97-AF65-F5344CB8AC3E}">
        <p14:creationId xmlns:p14="http://schemas.microsoft.com/office/powerpoint/2010/main" val="2753259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white background with black text&#10;&#10;Description automatically generated">
            <a:extLst>
              <a:ext uri="{FF2B5EF4-FFF2-40B4-BE49-F238E27FC236}">
                <a16:creationId xmlns:a16="http://schemas.microsoft.com/office/drawing/2014/main" id="{D39648A9-D7AA-7506-DF5B-52F4A9645806}"/>
              </a:ext>
            </a:extLst>
          </p:cNvPr>
          <p:cNvPicPr>
            <a:picLocks noGrp="1" noChangeAspect="1"/>
          </p:cNvPicPr>
          <p:nvPr>
            <p:ph idx="1"/>
          </p:nvPr>
        </p:nvPicPr>
        <p:blipFill>
          <a:blip r:embed="rId2"/>
          <a:stretch>
            <a:fillRect/>
          </a:stretch>
        </p:blipFill>
        <p:spPr>
          <a:xfrm>
            <a:off x="1091446" y="258580"/>
            <a:ext cx="10006059" cy="4953000"/>
          </a:xfrm>
          <a:prstGeom prst="rect">
            <a:avLst/>
          </a:prstGeom>
        </p:spPr>
      </p:pic>
    </p:spTree>
    <p:extLst>
      <p:ext uri="{BB962C8B-B14F-4D97-AF65-F5344CB8AC3E}">
        <p14:creationId xmlns:p14="http://schemas.microsoft.com/office/powerpoint/2010/main" val="2641894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199F5A5-F3F5-E350-3352-83B572EC9A7E}"/>
              </a:ext>
            </a:extLst>
          </p:cNvPr>
          <p:cNvSpPr>
            <a:spLocks noGrp="1"/>
          </p:cNvSpPr>
          <p:nvPr>
            <p:ph type="title"/>
          </p:nvPr>
        </p:nvSpPr>
        <p:spPr>
          <a:xfrm>
            <a:off x="6392584" y="501651"/>
            <a:ext cx="4434720" cy="1716255"/>
          </a:xfrm>
        </p:spPr>
        <p:txBody>
          <a:bodyPr anchor="b">
            <a:normAutofit/>
          </a:bodyPr>
          <a:lstStyle/>
          <a:p>
            <a:r>
              <a:rPr lang="en-US" sz="5600"/>
              <a:t>Z-scores</a:t>
            </a:r>
          </a:p>
        </p:txBody>
      </p:sp>
      <p:sp>
        <p:nvSpPr>
          <p:cNvPr id="16" name="Rectangle 15">
            <a:extLst>
              <a:ext uri="{FF2B5EF4-FFF2-40B4-BE49-F238E27FC236}">
                <a16:creationId xmlns:a16="http://schemas.microsoft.com/office/drawing/2014/main" id="{B5ABDEAA-B248-4182-B67C-A925338E7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008" y="252743"/>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7" name="Picture 6" descr="A close up of words&#10;&#10;Description automatically generated">
            <a:extLst>
              <a:ext uri="{FF2B5EF4-FFF2-40B4-BE49-F238E27FC236}">
                <a16:creationId xmlns:a16="http://schemas.microsoft.com/office/drawing/2014/main" id="{5BF74D52-FDEF-B900-7213-C0E007BDD5EF}"/>
              </a:ext>
            </a:extLst>
          </p:cNvPr>
          <p:cNvPicPr>
            <a:picLocks noChangeAspect="1"/>
          </p:cNvPicPr>
          <p:nvPr/>
        </p:nvPicPr>
        <p:blipFill>
          <a:blip r:embed="rId2"/>
          <a:stretch>
            <a:fillRect/>
          </a:stretch>
        </p:blipFill>
        <p:spPr>
          <a:xfrm>
            <a:off x="1351910" y="871871"/>
            <a:ext cx="4281815" cy="1303598"/>
          </a:xfrm>
          <a:prstGeom prst="rect">
            <a:avLst/>
          </a:prstGeom>
        </p:spPr>
      </p:pic>
      <p:sp>
        <p:nvSpPr>
          <p:cNvPr id="18" name="Rectangle 17">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49" y="3548095"/>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5" name="Content Placeholder 4" descr="A close up of a text&#10;&#10;Description automatically generated">
            <a:extLst>
              <a:ext uri="{FF2B5EF4-FFF2-40B4-BE49-F238E27FC236}">
                <a16:creationId xmlns:a16="http://schemas.microsoft.com/office/drawing/2014/main" id="{FAD8C51B-6779-DB04-6466-4A263F8C7B53}"/>
              </a:ext>
            </a:extLst>
          </p:cNvPr>
          <p:cNvPicPr>
            <a:picLocks noChangeAspect="1"/>
          </p:cNvPicPr>
          <p:nvPr/>
        </p:nvPicPr>
        <p:blipFill>
          <a:blip r:embed="rId3"/>
          <a:stretch>
            <a:fillRect/>
          </a:stretch>
        </p:blipFill>
        <p:spPr>
          <a:xfrm>
            <a:off x="425448" y="3610394"/>
            <a:ext cx="10717469" cy="2745955"/>
          </a:xfrm>
          <a:prstGeom prst="rect">
            <a:avLst/>
          </a:prstGeom>
        </p:spPr>
      </p:pic>
      <p:cxnSp>
        <p:nvCxnSpPr>
          <p:cNvPr id="20" name="Straight Connector 1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2142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Oval 42">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D5586B6-A1A0-AD6A-2C27-2B24832F6628}"/>
              </a:ext>
            </a:extLst>
          </p:cNvPr>
          <p:cNvSpPr>
            <a:spLocks noGrp="1"/>
          </p:cNvSpPr>
          <p:nvPr>
            <p:ph type="title"/>
          </p:nvPr>
        </p:nvSpPr>
        <p:spPr>
          <a:xfrm>
            <a:off x="1171074" y="1396686"/>
            <a:ext cx="3240506" cy="4064628"/>
          </a:xfrm>
        </p:spPr>
        <p:txBody>
          <a:bodyPr vert="horz" lIns="91440" tIns="45720" rIns="91440" bIns="45720" rtlCol="0">
            <a:normAutofit/>
          </a:bodyPr>
          <a:lstStyle/>
          <a:p>
            <a:r>
              <a:rPr lang="en-US" kern="1200">
                <a:solidFill>
                  <a:srgbClr val="FFFFFF"/>
                </a:solidFill>
                <a:latin typeface="+mj-lt"/>
                <a:ea typeface="+mj-ea"/>
                <a:cs typeface="+mj-cs"/>
              </a:rPr>
              <a:t>StatKey</a:t>
            </a:r>
          </a:p>
        </p:txBody>
      </p:sp>
      <p:sp>
        <p:nvSpPr>
          <p:cNvPr id="45" name="Arc 44">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7" name="Oval 46">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32680B96-2B72-09F5-6555-F93F0F14B4BC}"/>
              </a:ext>
            </a:extLst>
          </p:cNvPr>
          <p:cNvSpPr>
            <a:spLocks noGrp="1"/>
          </p:cNvSpPr>
          <p:nvPr>
            <p:ph idx="1"/>
          </p:nvPr>
        </p:nvSpPr>
        <p:spPr>
          <a:xfrm>
            <a:off x="5370153" y="1526033"/>
            <a:ext cx="5536397" cy="3935281"/>
          </a:xfrm>
        </p:spPr>
        <p:txBody>
          <a:bodyPr vert="horz" lIns="91440" tIns="45720" rIns="91440" bIns="45720" rtlCol="0">
            <a:normAutofit/>
          </a:bodyPr>
          <a:lstStyle/>
          <a:p>
            <a:pPr marL="0" indent="0">
              <a:buNone/>
            </a:pPr>
            <a:r>
              <a:rPr lang="en-US" kern="1200">
                <a:latin typeface="+mn-lt"/>
                <a:ea typeface="+mn-ea"/>
                <a:cs typeface="+mn-cs"/>
              </a:rPr>
              <a:t>StatKey is hosted online at www.lock5stat.com</a:t>
            </a:r>
          </a:p>
        </p:txBody>
      </p:sp>
    </p:spTree>
    <p:extLst>
      <p:ext uri="{BB962C8B-B14F-4D97-AF65-F5344CB8AC3E}">
        <p14:creationId xmlns:p14="http://schemas.microsoft.com/office/powerpoint/2010/main" val="3280771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F7E1D7E-33C2-1F0B-A49A-3FC627FD9AAA}"/>
              </a:ext>
            </a:extLst>
          </p:cNvPr>
          <p:cNvSpPr>
            <a:spLocks noGrp="1"/>
          </p:cNvSpPr>
          <p:nvPr>
            <p:ph type="title"/>
          </p:nvPr>
        </p:nvSpPr>
        <p:spPr>
          <a:xfrm>
            <a:off x="2558716" y="955309"/>
            <a:ext cx="7074568" cy="2898975"/>
          </a:xfrm>
        </p:spPr>
        <p:txBody>
          <a:bodyPr vert="horz" lIns="91440" tIns="45720" rIns="91440" bIns="45720" rtlCol="0" anchor="b">
            <a:normAutofit/>
          </a:bodyPr>
          <a:lstStyle/>
          <a:p>
            <a:pPr algn="ctr"/>
            <a:r>
              <a:rPr lang="en-US" sz="6600" kern="1200">
                <a:solidFill>
                  <a:srgbClr val="FFFFFF"/>
                </a:solidFill>
                <a:latin typeface="+mj-lt"/>
                <a:ea typeface="+mj-ea"/>
                <a:cs typeface="+mj-cs"/>
              </a:rPr>
              <a:t>Empirical Rule</a:t>
            </a:r>
          </a:p>
        </p:txBody>
      </p:sp>
      <p:sp>
        <p:nvSpPr>
          <p:cNvPr id="11"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585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sX0" fmla="*/ 0 w 10515600"/>
              <a:gd name="csY0" fmla="*/ 0 h 5416094"/>
              <a:gd name="csX1" fmla="*/ 552069 w 10515600"/>
              <a:gd name="csY1" fmla="*/ 0 h 5416094"/>
              <a:gd name="csX2" fmla="*/ 893826 w 10515600"/>
              <a:gd name="csY2" fmla="*/ 0 h 5416094"/>
              <a:gd name="csX3" fmla="*/ 1761363 w 10515600"/>
              <a:gd name="csY3" fmla="*/ 0 h 5416094"/>
              <a:gd name="csX4" fmla="*/ 2313432 w 10515600"/>
              <a:gd name="csY4" fmla="*/ 0 h 5416094"/>
              <a:gd name="csX5" fmla="*/ 2865501 w 10515600"/>
              <a:gd name="csY5" fmla="*/ 0 h 5416094"/>
              <a:gd name="csX6" fmla="*/ 3733038 w 10515600"/>
              <a:gd name="csY6" fmla="*/ 0 h 5416094"/>
              <a:gd name="csX7" fmla="*/ 4179951 w 10515600"/>
              <a:gd name="csY7" fmla="*/ 0 h 5416094"/>
              <a:gd name="csX8" fmla="*/ 5047488 w 10515600"/>
              <a:gd name="csY8" fmla="*/ 0 h 5416094"/>
              <a:gd name="csX9" fmla="*/ 5915025 w 10515600"/>
              <a:gd name="csY9" fmla="*/ 0 h 5416094"/>
              <a:gd name="csX10" fmla="*/ 6572250 w 10515600"/>
              <a:gd name="csY10" fmla="*/ 0 h 5416094"/>
              <a:gd name="csX11" fmla="*/ 7439787 w 10515600"/>
              <a:gd name="csY11" fmla="*/ 0 h 5416094"/>
              <a:gd name="csX12" fmla="*/ 7991856 w 10515600"/>
              <a:gd name="csY12" fmla="*/ 0 h 5416094"/>
              <a:gd name="csX13" fmla="*/ 8543925 w 10515600"/>
              <a:gd name="csY13" fmla="*/ 0 h 5416094"/>
              <a:gd name="csX14" fmla="*/ 9306306 w 10515600"/>
              <a:gd name="csY14" fmla="*/ 0 h 5416094"/>
              <a:gd name="csX15" fmla="*/ 9858375 w 10515600"/>
              <a:gd name="csY15" fmla="*/ 0 h 5416094"/>
              <a:gd name="csX16" fmla="*/ 10515600 w 10515600"/>
              <a:gd name="csY16" fmla="*/ 0 h 5416094"/>
              <a:gd name="csX17" fmla="*/ 10515600 w 10515600"/>
              <a:gd name="csY17" fmla="*/ 785334 h 5416094"/>
              <a:gd name="csX18" fmla="*/ 10515600 w 10515600"/>
              <a:gd name="csY18" fmla="*/ 1516506 h 5416094"/>
              <a:gd name="csX19" fmla="*/ 10515600 w 10515600"/>
              <a:gd name="csY19" fmla="*/ 2247679 h 5416094"/>
              <a:gd name="csX20" fmla="*/ 10515600 w 10515600"/>
              <a:gd name="csY20" fmla="*/ 2762208 h 5416094"/>
              <a:gd name="csX21" fmla="*/ 10515600 w 10515600"/>
              <a:gd name="csY21" fmla="*/ 3330898 h 5416094"/>
              <a:gd name="csX22" fmla="*/ 10515600 w 10515600"/>
              <a:gd name="csY22" fmla="*/ 4062071 h 5416094"/>
              <a:gd name="csX23" fmla="*/ 10515600 w 10515600"/>
              <a:gd name="csY23" fmla="*/ 4684921 h 5416094"/>
              <a:gd name="csX24" fmla="*/ 10515600 w 10515600"/>
              <a:gd name="csY24" fmla="*/ 5416094 h 5416094"/>
              <a:gd name="csX25" fmla="*/ 9753219 w 10515600"/>
              <a:gd name="csY25" fmla="*/ 5416094 h 5416094"/>
              <a:gd name="csX26" fmla="*/ 9411462 w 10515600"/>
              <a:gd name="csY26" fmla="*/ 5416094 h 5416094"/>
              <a:gd name="csX27" fmla="*/ 8754237 w 10515600"/>
              <a:gd name="csY27" fmla="*/ 5416094 h 5416094"/>
              <a:gd name="csX28" fmla="*/ 8307324 w 10515600"/>
              <a:gd name="csY28" fmla="*/ 5416094 h 5416094"/>
              <a:gd name="csX29" fmla="*/ 7544943 w 10515600"/>
              <a:gd name="csY29" fmla="*/ 5416094 h 5416094"/>
              <a:gd name="csX30" fmla="*/ 7098030 w 10515600"/>
              <a:gd name="csY30" fmla="*/ 5416094 h 5416094"/>
              <a:gd name="csX31" fmla="*/ 6335649 w 10515600"/>
              <a:gd name="csY31" fmla="*/ 5416094 h 5416094"/>
              <a:gd name="csX32" fmla="*/ 5993892 w 10515600"/>
              <a:gd name="csY32" fmla="*/ 5416094 h 5416094"/>
              <a:gd name="csX33" fmla="*/ 5231511 w 10515600"/>
              <a:gd name="csY33" fmla="*/ 5416094 h 5416094"/>
              <a:gd name="csX34" fmla="*/ 4784598 w 10515600"/>
              <a:gd name="csY34" fmla="*/ 5416094 h 5416094"/>
              <a:gd name="csX35" fmla="*/ 4442841 w 10515600"/>
              <a:gd name="csY35" fmla="*/ 5416094 h 5416094"/>
              <a:gd name="csX36" fmla="*/ 3995928 w 10515600"/>
              <a:gd name="csY36" fmla="*/ 5416094 h 5416094"/>
              <a:gd name="csX37" fmla="*/ 3233547 w 10515600"/>
              <a:gd name="csY37" fmla="*/ 5416094 h 5416094"/>
              <a:gd name="csX38" fmla="*/ 2786634 w 10515600"/>
              <a:gd name="csY38" fmla="*/ 5416094 h 5416094"/>
              <a:gd name="csX39" fmla="*/ 2444877 w 10515600"/>
              <a:gd name="csY39" fmla="*/ 5416094 h 5416094"/>
              <a:gd name="csX40" fmla="*/ 1997964 w 10515600"/>
              <a:gd name="csY40" fmla="*/ 5416094 h 5416094"/>
              <a:gd name="csX41" fmla="*/ 1445895 w 10515600"/>
              <a:gd name="csY41" fmla="*/ 5416094 h 5416094"/>
              <a:gd name="csX42" fmla="*/ 788670 w 10515600"/>
              <a:gd name="csY42" fmla="*/ 5416094 h 5416094"/>
              <a:gd name="csX43" fmla="*/ 0 w 10515600"/>
              <a:gd name="csY43" fmla="*/ 5416094 h 5416094"/>
              <a:gd name="csX44" fmla="*/ 0 w 10515600"/>
              <a:gd name="csY44" fmla="*/ 4630760 h 5416094"/>
              <a:gd name="csX45" fmla="*/ 0 w 10515600"/>
              <a:gd name="csY45" fmla="*/ 3953749 h 5416094"/>
              <a:gd name="csX46" fmla="*/ 0 w 10515600"/>
              <a:gd name="csY46" fmla="*/ 3276737 h 5416094"/>
              <a:gd name="csX47" fmla="*/ 0 w 10515600"/>
              <a:gd name="csY47" fmla="*/ 2599725 h 5416094"/>
              <a:gd name="csX48" fmla="*/ 0 w 10515600"/>
              <a:gd name="csY48" fmla="*/ 1922713 h 5416094"/>
              <a:gd name="csX49" fmla="*/ 0 w 10515600"/>
              <a:gd name="csY49" fmla="*/ 1299863 h 5416094"/>
              <a:gd name="csX50" fmla="*/ 0 w 10515600"/>
              <a:gd name="csY50" fmla="*/ 0 h 54160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A diagram of a function&#10;&#10;AI-generated content may be incorrect.">
            <a:extLst>
              <a:ext uri="{FF2B5EF4-FFF2-40B4-BE49-F238E27FC236}">
                <a16:creationId xmlns:a16="http://schemas.microsoft.com/office/drawing/2014/main" id="{76547C0C-29B9-F16F-5726-3C5C18AA29B7}"/>
              </a:ext>
            </a:extLst>
          </p:cNvPr>
          <p:cNvPicPr>
            <a:picLocks noChangeAspect="1"/>
          </p:cNvPicPr>
          <p:nvPr/>
        </p:nvPicPr>
        <p:blipFill>
          <a:blip r:embed="rId2"/>
          <a:stretch>
            <a:fillRect/>
          </a:stretch>
        </p:blipFill>
        <p:spPr>
          <a:xfrm>
            <a:off x="990600" y="1713932"/>
            <a:ext cx="10134600" cy="3369754"/>
          </a:xfrm>
          <a:prstGeom prst="rect">
            <a:avLst/>
          </a:prstGeom>
        </p:spPr>
      </p:pic>
    </p:spTree>
    <p:extLst>
      <p:ext uri="{BB962C8B-B14F-4D97-AF65-F5344CB8AC3E}">
        <p14:creationId xmlns:p14="http://schemas.microsoft.com/office/powerpoint/2010/main" val="2299789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C8C0-064D-5EF7-4EB6-763DF0FA8513}"/>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Section 1G – Quantitative Data Analysis for Non-Normal Data and Summary Statistics</a:t>
            </a:r>
          </a:p>
        </p:txBody>
      </p:sp>
      <p:sp>
        <p:nvSpPr>
          <p:cNvPr id="29" name="Arc 2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3DC7AF3-E23F-EB5E-4B67-E436671D8C7E}"/>
              </a:ext>
            </a:extLst>
          </p:cNvPr>
          <p:cNvSpPr>
            <a:spLocks noGrp="1"/>
          </p:cNvSpPr>
          <p:nvPr>
            <p:ph idx="1"/>
          </p:nvPr>
        </p:nvSpPr>
        <p:spPr>
          <a:xfrm>
            <a:off x="4447308" y="591344"/>
            <a:ext cx="6906491" cy="5585619"/>
          </a:xfrm>
        </p:spPr>
        <p:txBody>
          <a:bodyPr anchor="ctr">
            <a:normAutofit/>
          </a:bodyPr>
          <a:lstStyle/>
          <a:p>
            <a:pPr marL="0" indent="0">
              <a:buNone/>
            </a:pPr>
            <a:r>
              <a:rPr lang="en-US" sz="2000" dirty="0">
                <a:solidFill>
                  <a:srgbClr val="00B0F0"/>
                </a:solidFill>
              </a:rPr>
              <a:t>Vocabulary</a:t>
            </a:r>
          </a:p>
          <a:p>
            <a:pPr marL="0" indent="0">
              <a:buNone/>
            </a:pPr>
            <a:r>
              <a:rPr lang="en-US" sz="2000" dirty="0">
                <a:solidFill>
                  <a:srgbClr val="FF0000"/>
                </a:solidFill>
              </a:rPr>
              <a:t>Quantitative data</a:t>
            </a:r>
            <a:r>
              <a:rPr lang="en-US" sz="2000" dirty="0"/>
              <a:t>: Data in the form of numbers that measure or count something. They usually have units and taking an average makes sense. For example, height, weight, salary, or the number of pets a person has. </a:t>
            </a:r>
          </a:p>
          <a:p>
            <a:pPr marL="0" indent="0">
              <a:buNone/>
            </a:pPr>
            <a:r>
              <a:rPr lang="en-US" sz="2000" dirty="0">
                <a:solidFill>
                  <a:srgbClr val="FF0000"/>
                </a:solidFill>
              </a:rPr>
              <a:t>Normal Data</a:t>
            </a:r>
            <a:r>
              <a:rPr lang="en-US" sz="2000" dirty="0"/>
              <a:t>: Data that is bell shaped, symmetric and unimodal. </a:t>
            </a:r>
          </a:p>
          <a:p>
            <a:pPr marL="0" indent="0">
              <a:buNone/>
            </a:pPr>
            <a:r>
              <a:rPr lang="en-US" sz="2000" dirty="0">
                <a:solidFill>
                  <a:srgbClr val="FF0000"/>
                </a:solidFill>
              </a:rPr>
              <a:t>Skewed Right Data</a:t>
            </a:r>
            <a:r>
              <a:rPr lang="en-US" sz="2000" dirty="0"/>
              <a:t>: Also called positively skewed. Data where the center is on the far left and has a long tail to the right. </a:t>
            </a:r>
          </a:p>
          <a:p>
            <a:pPr marL="0" indent="0">
              <a:buNone/>
            </a:pPr>
            <a:r>
              <a:rPr lang="en-US" sz="2000" dirty="0">
                <a:solidFill>
                  <a:srgbClr val="FF0000"/>
                </a:solidFill>
              </a:rPr>
              <a:t>Skewed Left Data</a:t>
            </a:r>
            <a:r>
              <a:rPr lang="en-US" sz="2000" dirty="0"/>
              <a:t>: Also called negatively skewed. Data where the center is on the far right and has a long tail to the left. </a:t>
            </a:r>
          </a:p>
          <a:p>
            <a:pPr marL="0" indent="0">
              <a:buNone/>
            </a:pPr>
            <a:r>
              <a:rPr lang="en-US" sz="2000" dirty="0">
                <a:solidFill>
                  <a:srgbClr val="FF0000"/>
                </a:solidFill>
              </a:rPr>
              <a:t>Sample Size</a:t>
            </a:r>
            <a:r>
              <a:rPr lang="en-US" sz="2000" dirty="0"/>
              <a:t>: Also called the total frequency. The number of values are in a data set. Median Average: The center of the data when the numbers are put in order. Also called the “50th Percentile” (𝑃50). Since about 50% of the numbers in the data set are less than the median. It is also called the “Second Quartile” (𝑄2). The average for a data set that is not normal.</a:t>
            </a:r>
          </a:p>
        </p:txBody>
      </p:sp>
    </p:spTree>
    <p:extLst>
      <p:ext uri="{BB962C8B-B14F-4D97-AF65-F5344CB8AC3E}">
        <p14:creationId xmlns:p14="http://schemas.microsoft.com/office/powerpoint/2010/main" val="3187651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788CDC-360D-2915-670C-40752BD814F4}"/>
              </a:ext>
            </a:extLst>
          </p:cNvPr>
          <p:cNvSpPr>
            <a:spLocks noGrp="1"/>
          </p:cNvSpPr>
          <p:nvPr>
            <p:ph idx="1"/>
          </p:nvPr>
        </p:nvSpPr>
        <p:spPr>
          <a:xfrm>
            <a:off x="838200" y="659219"/>
            <a:ext cx="10515600" cy="5517744"/>
          </a:xfrm>
        </p:spPr>
        <p:txBody>
          <a:bodyPr>
            <a:normAutofit fontScale="85000" lnSpcReduction="20000"/>
          </a:bodyPr>
          <a:lstStyle/>
          <a:p>
            <a:r>
              <a:rPr lang="en-US" dirty="0">
                <a:solidFill>
                  <a:srgbClr val="FF0000"/>
                </a:solidFill>
              </a:rPr>
              <a:t>First Quartile </a:t>
            </a:r>
            <a:r>
              <a:rPr lang="en-US" dirty="0"/>
              <a:t>(𝑄1): The number that about 25% of the data values are less than. Used for typical values for data that is not normal. </a:t>
            </a:r>
          </a:p>
          <a:p>
            <a:endParaRPr lang="en-US" dirty="0"/>
          </a:p>
          <a:p>
            <a:r>
              <a:rPr lang="en-US" dirty="0">
                <a:solidFill>
                  <a:srgbClr val="FF0000"/>
                </a:solidFill>
              </a:rPr>
              <a:t>Third Quartile</a:t>
            </a:r>
            <a:r>
              <a:rPr lang="en-US" dirty="0"/>
              <a:t> (𝑄3): The number that about 75% of the data values are less than. Used for typical values for data that is not normal. </a:t>
            </a:r>
          </a:p>
          <a:p>
            <a:r>
              <a:rPr lang="en-US" dirty="0">
                <a:solidFill>
                  <a:srgbClr val="FF0000"/>
                </a:solidFill>
              </a:rPr>
              <a:t>Interquartile Range</a:t>
            </a:r>
            <a:r>
              <a:rPr lang="en-US" dirty="0"/>
              <a:t> (IQR): The distance between the middle 50% of the numbers in a data set. Calculated by subtracting the 1st and 3rd quartiles. The measure of typical spread for a data set that is not normal.</a:t>
            </a:r>
          </a:p>
          <a:p>
            <a:endParaRPr lang="en-US" dirty="0"/>
          </a:p>
          <a:p>
            <a:r>
              <a:rPr lang="en-US" dirty="0"/>
              <a:t> </a:t>
            </a:r>
            <a:r>
              <a:rPr lang="en-US" dirty="0">
                <a:solidFill>
                  <a:srgbClr val="FF0000"/>
                </a:solidFill>
              </a:rPr>
              <a:t>Maximum:</a:t>
            </a:r>
            <a:r>
              <a:rPr lang="en-US" dirty="0"/>
              <a:t> The largest number in a data set.</a:t>
            </a:r>
          </a:p>
          <a:p>
            <a:endParaRPr lang="en-US" dirty="0"/>
          </a:p>
          <a:p>
            <a:r>
              <a:rPr lang="en-US" dirty="0"/>
              <a:t> </a:t>
            </a:r>
            <a:r>
              <a:rPr lang="en-US" dirty="0">
                <a:solidFill>
                  <a:srgbClr val="FF0000"/>
                </a:solidFill>
              </a:rPr>
              <a:t>Minimum</a:t>
            </a:r>
            <a:r>
              <a:rPr lang="en-US" dirty="0"/>
              <a:t>: The smallest number in a data set. Range: A quick measure of total spread. Calculated by subtracting the minimum and maximum values in a data set</a:t>
            </a:r>
            <a:r>
              <a:rPr lang="en-US" dirty="0">
                <a:solidFill>
                  <a:srgbClr val="FF0000"/>
                </a:solidFill>
              </a:rPr>
              <a:t>. </a:t>
            </a:r>
          </a:p>
          <a:p>
            <a:endParaRPr lang="en-US" dirty="0">
              <a:solidFill>
                <a:srgbClr val="FF0000"/>
              </a:solidFill>
            </a:endParaRPr>
          </a:p>
          <a:p>
            <a:r>
              <a:rPr lang="en-US" dirty="0">
                <a:solidFill>
                  <a:srgbClr val="FF0000"/>
                </a:solidFill>
              </a:rPr>
              <a:t>Outliers</a:t>
            </a:r>
            <a:r>
              <a:rPr lang="en-US" dirty="0"/>
              <a:t>: Unusual values in the data set.</a:t>
            </a:r>
          </a:p>
        </p:txBody>
      </p:sp>
    </p:spTree>
    <p:extLst>
      <p:ext uri="{BB962C8B-B14F-4D97-AF65-F5344CB8AC3E}">
        <p14:creationId xmlns:p14="http://schemas.microsoft.com/office/powerpoint/2010/main" val="4098415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Arc 43">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6" name="Freeform: Shape 45">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aph with a black line&#10;&#10;AI-generated content may be incorrect.">
            <a:extLst>
              <a:ext uri="{FF2B5EF4-FFF2-40B4-BE49-F238E27FC236}">
                <a16:creationId xmlns:a16="http://schemas.microsoft.com/office/drawing/2014/main" id="{ADE40E38-8373-1738-2D32-F70167AA05D9}"/>
              </a:ext>
            </a:extLst>
          </p:cNvPr>
          <p:cNvPicPr>
            <a:picLocks noChangeAspect="1"/>
          </p:cNvPicPr>
          <p:nvPr/>
        </p:nvPicPr>
        <p:blipFill>
          <a:blip r:embed="rId2"/>
          <a:stretch>
            <a:fillRect/>
          </a:stretch>
        </p:blipFill>
        <p:spPr>
          <a:xfrm>
            <a:off x="703182" y="2430454"/>
            <a:ext cx="4777381" cy="182734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TextBox 2">
            <a:extLst>
              <a:ext uri="{FF2B5EF4-FFF2-40B4-BE49-F238E27FC236}">
                <a16:creationId xmlns:a16="http://schemas.microsoft.com/office/drawing/2014/main" id="{440508AB-354F-A80C-FC9A-2BC2FEF08FC7}"/>
              </a:ext>
            </a:extLst>
          </p:cNvPr>
          <p:cNvSpPr txBox="1"/>
          <p:nvPr/>
        </p:nvSpPr>
        <p:spPr>
          <a:xfrm>
            <a:off x="6001627" y="914400"/>
            <a:ext cx="5458838" cy="4993651"/>
          </a:xfrm>
          <a:prstGeom prst="rect">
            <a:avLst/>
          </a:prstGeom>
        </p:spPr>
        <p:txBody>
          <a:bodyPr vert="horz" lIns="91440" tIns="45720" rIns="91440" bIns="45720" rtlCol="0">
            <a:normAutofit lnSpcReduction="10000"/>
          </a:bodyPr>
          <a:lstStyle/>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 box plot is a graph of the first quartile, median, third quartile and outliers.</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It is the perfect graph to look at when a data set is not normal.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left of the box is 𝑄1 and far right of the box is 𝑄3.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So the box represents the typical values (middle 50%). The line inside the box is the median average.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lines that go to the left and right of the box are called whiskers.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whiskers go to the lowest and highest numbers in the data set that are not unusual (not outliers). </a:t>
            </a: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13966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9119B8-B89C-60CA-448E-969057701419}"/>
              </a:ext>
            </a:extLst>
          </p:cNvPr>
          <p:cNvSpPr>
            <a:spLocks noGrp="1"/>
          </p:cNvSpPr>
          <p:nvPr>
            <p:ph type="title"/>
          </p:nvPr>
        </p:nvSpPr>
        <p:spPr>
          <a:xfrm>
            <a:off x="638881" y="390525"/>
            <a:ext cx="10909640" cy="1510301"/>
          </a:xfrm>
        </p:spPr>
        <p:txBody>
          <a:bodyPr vert="horz" lIns="91440" tIns="45720" rIns="91440" bIns="45720" rtlCol="0" anchor="ctr">
            <a:normAutofit/>
          </a:bodyPr>
          <a:lstStyle/>
          <a:p>
            <a:pPr algn="ctr"/>
            <a:r>
              <a:rPr lang="en-US" sz="6600" kern="1200">
                <a:solidFill>
                  <a:srgbClr val="FFFFFF"/>
                </a:solidFill>
                <a:latin typeface="+mj-lt"/>
                <a:ea typeface="+mj-ea"/>
                <a:cs typeface="+mj-cs"/>
              </a:rPr>
              <a:t>Measures of Spread</a:t>
            </a:r>
          </a:p>
        </p:txBody>
      </p:sp>
      <p:sp>
        <p:nvSpPr>
          <p:cNvPr id="25"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close-up of a text&#10;&#10;Description automatically generated">
            <a:extLst>
              <a:ext uri="{FF2B5EF4-FFF2-40B4-BE49-F238E27FC236}">
                <a16:creationId xmlns:a16="http://schemas.microsoft.com/office/drawing/2014/main" id="{38681578-DFF4-6A66-D8E7-838C9730FAB4}"/>
              </a:ext>
            </a:extLst>
          </p:cNvPr>
          <p:cNvPicPr>
            <a:picLocks noChangeAspect="1"/>
          </p:cNvPicPr>
          <p:nvPr/>
        </p:nvPicPr>
        <p:blipFill>
          <a:blip r:embed="rId2"/>
          <a:stretch>
            <a:fillRect/>
          </a:stretch>
        </p:blipFill>
        <p:spPr>
          <a:xfrm>
            <a:off x="1269149" y="3134295"/>
            <a:ext cx="9290889" cy="3019537"/>
          </a:xfrm>
          <a:prstGeom prst="rect">
            <a:avLst/>
          </a:prstGeom>
        </p:spPr>
      </p:pic>
    </p:spTree>
    <p:extLst>
      <p:ext uri="{BB962C8B-B14F-4D97-AF65-F5344CB8AC3E}">
        <p14:creationId xmlns:p14="http://schemas.microsoft.com/office/powerpoint/2010/main" val="31471823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6921A-FC20-3009-66F2-5FAD98C4E36A}"/>
              </a:ext>
            </a:extLst>
          </p:cNvPr>
          <p:cNvSpPr>
            <a:spLocks noGrp="1"/>
          </p:cNvSpPr>
          <p:nvPr>
            <p:ph type="title"/>
          </p:nvPr>
        </p:nvSpPr>
        <p:spPr>
          <a:xfrm>
            <a:off x="638881" y="390525"/>
            <a:ext cx="10909640" cy="1510301"/>
          </a:xfrm>
        </p:spPr>
        <p:txBody>
          <a:bodyPr vert="horz" lIns="91440" tIns="45720" rIns="91440" bIns="45720" rtlCol="0" anchor="ctr">
            <a:normAutofit/>
          </a:bodyPr>
          <a:lstStyle/>
          <a:p>
            <a:pPr algn="ctr"/>
            <a:r>
              <a:rPr lang="en-US" sz="6600" kern="1200">
                <a:solidFill>
                  <a:srgbClr val="FFFFFF"/>
                </a:solidFill>
                <a:latin typeface="+mj-lt"/>
                <a:ea typeface="+mj-ea"/>
                <a:cs typeface="+mj-cs"/>
              </a:rPr>
              <a:t>Measures of Center</a:t>
            </a:r>
          </a:p>
        </p:txBody>
      </p:sp>
      <p:sp>
        <p:nvSpPr>
          <p:cNvPr id="25"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close-up of a paper&#10;&#10;Description automatically generated">
            <a:extLst>
              <a:ext uri="{FF2B5EF4-FFF2-40B4-BE49-F238E27FC236}">
                <a16:creationId xmlns:a16="http://schemas.microsoft.com/office/drawing/2014/main" id="{61934EDF-DEBA-2E61-C4DA-BB974180DBDF}"/>
              </a:ext>
            </a:extLst>
          </p:cNvPr>
          <p:cNvPicPr>
            <a:picLocks noChangeAspect="1"/>
          </p:cNvPicPr>
          <p:nvPr/>
        </p:nvPicPr>
        <p:blipFill>
          <a:blip r:embed="rId2"/>
          <a:stretch>
            <a:fillRect/>
          </a:stretch>
        </p:blipFill>
        <p:spPr>
          <a:xfrm>
            <a:off x="1035177" y="3160214"/>
            <a:ext cx="10118598" cy="2833208"/>
          </a:xfrm>
          <a:prstGeom prst="rect">
            <a:avLst/>
          </a:prstGeom>
        </p:spPr>
      </p:pic>
    </p:spTree>
    <p:extLst>
      <p:ext uri="{BB962C8B-B14F-4D97-AF65-F5344CB8AC3E}">
        <p14:creationId xmlns:p14="http://schemas.microsoft.com/office/powerpoint/2010/main" val="29411638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7C08FC8-3222-8D5F-0AE7-D3EF7D8E9726}"/>
              </a:ext>
            </a:extLst>
          </p:cNvPr>
          <p:cNvSpPr>
            <a:spLocks noGrp="1"/>
          </p:cNvSpPr>
          <p:nvPr>
            <p:ph type="title"/>
          </p:nvPr>
        </p:nvSpPr>
        <p:spPr>
          <a:xfrm>
            <a:off x="638881" y="390525"/>
            <a:ext cx="10909640" cy="1510301"/>
          </a:xfrm>
        </p:spPr>
        <p:txBody>
          <a:bodyPr vert="horz" lIns="91440" tIns="45720" rIns="91440" bIns="45720" rtlCol="0" anchor="ctr">
            <a:normAutofit/>
          </a:bodyPr>
          <a:lstStyle/>
          <a:p>
            <a:pPr algn="ctr"/>
            <a:r>
              <a:rPr lang="en-US" sz="6600" kern="1200">
                <a:solidFill>
                  <a:srgbClr val="FFFFFF"/>
                </a:solidFill>
                <a:latin typeface="+mj-lt"/>
                <a:ea typeface="+mj-ea"/>
                <a:cs typeface="+mj-cs"/>
              </a:rPr>
              <a:t>Measures of Position</a:t>
            </a:r>
          </a:p>
        </p:txBody>
      </p:sp>
      <p:sp>
        <p:nvSpPr>
          <p:cNvPr id="25"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close-up of a text&#10;&#10;Description automatically generated">
            <a:extLst>
              <a:ext uri="{FF2B5EF4-FFF2-40B4-BE49-F238E27FC236}">
                <a16:creationId xmlns:a16="http://schemas.microsoft.com/office/drawing/2014/main" id="{CFDAF421-EA70-CB59-89FC-C1EFB6BF5557}"/>
              </a:ext>
            </a:extLst>
          </p:cNvPr>
          <p:cNvPicPr>
            <a:picLocks noChangeAspect="1"/>
          </p:cNvPicPr>
          <p:nvPr/>
        </p:nvPicPr>
        <p:blipFill>
          <a:blip r:embed="rId2"/>
          <a:stretch>
            <a:fillRect/>
          </a:stretch>
        </p:blipFill>
        <p:spPr>
          <a:xfrm>
            <a:off x="1035177" y="3425828"/>
            <a:ext cx="10118598" cy="2301981"/>
          </a:xfrm>
          <a:prstGeom prst="rect">
            <a:avLst/>
          </a:prstGeom>
        </p:spPr>
      </p:pic>
    </p:spTree>
    <p:extLst>
      <p:ext uri="{BB962C8B-B14F-4D97-AF65-F5344CB8AC3E}">
        <p14:creationId xmlns:p14="http://schemas.microsoft.com/office/powerpoint/2010/main" val="2805642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7AC01AA-BF40-1112-69A1-4BA033E69F97}"/>
              </a:ext>
            </a:extLst>
          </p:cNvPr>
          <p:cNvSpPr>
            <a:spLocks noGrp="1"/>
          </p:cNvSpPr>
          <p:nvPr>
            <p:ph type="title"/>
          </p:nvPr>
        </p:nvSpPr>
        <p:spPr>
          <a:xfrm>
            <a:off x="838200" y="401221"/>
            <a:ext cx="10515600" cy="1348065"/>
          </a:xfrm>
        </p:spPr>
        <p:txBody>
          <a:bodyPr>
            <a:normAutofit/>
          </a:bodyPr>
          <a:lstStyle/>
          <a:p>
            <a:r>
              <a:rPr lang="en-US" sz="5400">
                <a:solidFill>
                  <a:srgbClr val="FFFFFF"/>
                </a:solidFill>
              </a:rPr>
              <a:t>Frequency or Sample Size (n)</a:t>
            </a:r>
          </a:p>
        </p:txBody>
      </p:sp>
      <p:sp>
        <p:nvSpPr>
          <p:cNvPr id="3" name="Content Placeholder 2">
            <a:extLst>
              <a:ext uri="{FF2B5EF4-FFF2-40B4-BE49-F238E27FC236}">
                <a16:creationId xmlns:a16="http://schemas.microsoft.com/office/drawing/2014/main" id="{D28CEACA-02C0-DB5E-F141-48943DA07C9E}"/>
              </a:ext>
            </a:extLst>
          </p:cNvPr>
          <p:cNvSpPr>
            <a:spLocks noGrp="1"/>
          </p:cNvSpPr>
          <p:nvPr>
            <p:ph idx="1"/>
          </p:nvPr>
        </p:nvSpPr>
        <p:spPr>
          <a:xfrm>
            <a:off x="838200" y="2586789"/>
            <a:ext cx="10515600" cy="3590174"/>
          </a:xfrm>
        </p:spPr>
        <p:txBody>
          <a:bodyPr>
            <a:normAutofit/>
          </a:bodyPr>
          <a:lstStyle/>
          <a:p>
            <a:r>
              <a:rPr lang="en-US" dirty="0"/>
              <a:t>The frequency or sample size of a data set (n) is not a measure of center, spread or position, but is important bit of information. It tells us how many numbers are in the data set.</a:t>
            </a:r>
          </a:p>
        </p:txBody>
      </p:sp>
    </p:spTree>
    <p:extLst>
      <p:ext uri="{BB962C8B-B14F-4D97-AF65-F5344CB8AC3E}">
        <p14:creationId xmlns:p14="http://schemas.microsoft.com/office/powerpoint/2010/main" val="212418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9FB908-BCBF-4479-2222-650A8DC22A0F}"/>
              </a:ext>
            </a:extLst>
          </p:cNvPr>
          <p:cNvSpPr>
            <a:spLocks noGrp="1"/>
          </p:cNvSpPr>
          <p:nvPr>
            <p:ph type="title"/>
          </p:nvPr>
        </p:nvSpPr>
        <p:spPr>
          <a:xfrm>
            <a:off x="686834" y="1153572"/>
            <a:ext cx="3200400" cy="4461163"/>
          </a:xfrm>
        </p:spPr>
        <p:txBody>
          <a:bodyPr>
            <a:normAutofit/>
          </a:bodyPr>
          <a:lstStyle/>
          <a:p>
            <a:r>
              <a:rPr lang="en-US">
                <a:solidFill>
                  <a:srgbClr val="FFFFFF"/>
                </a:solidFill>
              </a:rPr>
              <a:t>Chapter 1: Collecting and Analyzing Data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51731FB-3895-FFA8-85F3-BD376ECFFC4E}"/>
              </a:ext>
            </a:extLst>
          </p:cNvPr>
          <p:cNvSpPr>
            <a:spLocks noGrp="1"/>
          </p:cNvSpPr>
          <p:nvPr>
            <p:ph idx="1"/>
          </p:nvPr>
        </p:nvSpPr>
        <p:spPr>
          <a:xfrm>
            <a:off x="4447308" y="591344"/>
            <a:ext cx="6906491" cy="5585619"/>
          </a:xfrm>
        </p:spPr>
        <p:txBody>
          <a:bodyPr anchor="ctr">
            <a:normAutofit/>
          </a:bodyPr>
          <a:lstStyle/>
          <a:p>
            <a:r>
              <a:rPr lang="en-US" b="1" dirty="0">
                <a:solidFill>
                  <a:srgbClr val="FF0000"/>
                </a:solidFill>
              </a:rPr>
              <a:t>Vocabulary</a:t>
            </a:r>
          </a:p>
          <a:p>
            <a:r>
              <a:rPr lang="en-US" dirty="0"/>
              <a:t> </a:t>
            </a:r>
            <a:r>
              <a:rPr lang="en-US" dirty="0">
                <a:solidFill>
                  <a:srgbClr val="00B0F0"/>
                </a:solidFill>
              </a:rPr>
              <a:t>Data: </a:t>
            </a:r>
            <a:r>
              <a:rPr lang="en-US" dirty="0"/>
              <a:t>Information in all forms. </a:t>
            </a:r>
          </a:p>
          <a:p>
            <a:r>
              <a:rPr lang="en-US" dirty="0">
                <a:solidFill>
                  <a:srgbClr val="00B0F0"/>
                </a:solidFill>
              </a:rPr>
              <a:t>Population: </a:t>
            </a:r>
            <a:r>
              <a:rPr lang="en-US" dirty="0"/>
              <a:t>The collection of all people or objects to be studied. </a:t>
            </a:r>
          </a:p>
          <a:p>
            <a:r>
              <a:rPr lang="en-US" dirty="0">
                <a:solidFill>
                  <a:srgbClr val="00B0F0"/>
                </a:solidFill>
              </a:rPr>
              <a:t>Census: </a:t>
            </a:r>
            <a:r>
              <a:rPr lang="en-US" dirty="0"/>
              <a:t>Collecting data from everyone in a population. </a:t>
            </a:r>
          </a:p>
          <a:p>
            <a:r>
              <a:rPr lang="en-US" dirty="0">
                <a:solidFill>
                  <a:srgbClr val="00B0F0"/>
                </a:solidFill>
              </a:rPr>
              <a:t>Sample: </a:t>
            </a:r>
            <a:r>
              <a:rPr lang="en-US" dirty="0"/>
              <a:t>Collecting data from a small subgroup of the population. </a:t>
            </a:r>
          </a:p>
          <a:p>
            <a:r>
              <a:rPr lang="en-US" dirty="0">
                <a:solidFill>
                  <a:srgbClr val="00B0F0"/>
                </a:solidFill>
              </a:rPr>
              <a:t>Bias: </a:t>
            </a:r>
            <a:r>
              <a:rPr lang="en-US" dirty="0"/>
              <a:t>When data does not represent the population. </a:t>
            </a:r>
          </a:p>
        </p:txBody>
      </p:sp>
    </p:spTree>
    <p:extLst>
      <p:ext uri="{BB962C8B-B14F-4D97-AF65-F5344CB8AC3E}">
        <p14:creationId xmlns:p14="http://schemas.microsoft.com/office/powerpoint/2010/main" val="49200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53C377C-E549-3E72-9219-8180E8E744AD}"/>
              </a:ext>
            </a:extLst>
          </p:cNvPr>
          <p:cNvSpPr>
            <a:spLocks noGrp="1"/>
          </p:cNvSpPr>
          <p:nvPr>
            <p:ph type="title"/>
          </p:nvPr>
        </p:nvSpPr>
        <p:spPr>
          <a:xfrm>
            <a:off x="686834" y="1153572"/>
            <a:ext cx="3200400" cy="4461163"/>
          </a:xfrm>
        </p:spPr>
        <p:txBody>
          <a:bodyPr>
            <a:normAutofit/>
          </a:bodyPr>
          <a:lstStyle/>
          <a:p>
            <a:r>
              <a:rPr lang="en-US">
                <a:solidFill>
                  <a:srgbClr val="FFFFFF"/>
                </a:solidFill>
              </a:rPr>
              <a:t>Section 1A – Two Types of Data – Categorical and Quantitative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3909A08-AEB0-19E5-FFFA-252ADC2B4781}"/>
              </a:ext>
            </a:extLst>
          </p:cNvPr>
          <p:cNvSpPr>
            <a:spLocks noGrp="1"/>
          </p:cNvSpPr>
          <p:nvPr>
            <p:ph idx="1"/>
          </p:nvPr>
        </p:nvSpPr>
        <p:spPr>
          <a:xfrm>
            <a:off x="4447308" y="591344"/>
            <a:ext cx="6906491" cy="5585619"/>
          </a:xfrm>
        </p:spPr>
        <p:txBody>
          <a:bodyPr anchor="ctr">
            <a:normAutofit/>
          </a:bodyPr>
          <a:lstStyle/>
          <a:p>
            <a:pPr marL="0" indent="0">
              <a:buNone/>
            </a:pPr>
            <a:r>
              <a:rPr lang="en-US" dirty="0">
                <a:solidFill>
                  <a:srgbClr val="FF0000"/>
                </a:solidFill>
              </a:rPr>
              <a:t>Categorical Data:</a:t>
            </a:r>
          </a:p>
          <a:p>
            <a:r>
              <a:rPr lang="en-US" dirty="0"/>
              <a:t>Categorical data (or qualitative data) are generally labels that tell us something about the people or objects in the data set. For example, what country do they live in, what is the person’s occupation, or what kind of pet they have? </a:t>
            </a:r>
          </a:p>
          <a:p>
            <a:r>
              <a:rPr lang="en-US" dirty="0"/>
              <a:t>Usually categorical data is made up of words (do you smoke - yes or no), but occasionally a number can be used as a category. For example, a zip code can be used instead of the place a person lives. The numbers “1” and “2” may be used instead of yes and no.</a:t>
            </a:r>
          </a:p>
        </p:txBody>
      </p:sp>
    </p:spTree>
    <p:extLst>
      <p:ext uri="{BB962C8B-B14F-4D97-AF65-F5344CB8AC3E}">
        <p14:creationId xmlns:p14="http://schemas.microsoft.com/office/powerpoint/2010/main" val="3010617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69F9F50-834E-06B7-B398-5B3E3452E8EA}"/>
              </a:ext>
            </a:extLst>
          </p:cNvPr>
          <p:cNvSpPr>
            <a:spLocks noGrp="1"/>
          </p:cNvSpPr>
          <p:nvPr>
            <p:ph type="title"/>
          </p:nvPr>
        </p:nvSpPr>
        <p:spPr>
          <a:xfrm>
            <a:off x="686834" y="1153572"/>
            <a:ext cx="3200400" cy="4461163"/>
          </a:xfrm>
        </p:spPr>
        <p:txBody>
          <a:bodyPr>
            <a:normAutofit/>
          </a:bodyPr>
          <a:lstStyle/>
          <a:p>
            <a:r>
              <a:rPr lang="en-US">
                <a:solidFill>
                  <a:srgbClr val="FFFFFF"/>
                </a:solidFill>
              </a:rPr>
              <a:t>Quantitative Data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617ADA1-2816-2F68-BDB5-5D677F1CD2C4}"/>
              </a:ext>
            </a:extLst>
          </p:cNvPr>
          <p:cNvSpPr>
            <a:spLocks noGrp="1"/>
          </p:cNvSpPr>
          <p:nvPr>
            <p:ph idx="1"/>
          </p:nvPr>
        </p:nvSpPr>
        <p:spPr>
          <a:xfrm>
            <a:off x="4447308" y="591344"/>
            <a:ext cx="6906491" cy="5947568"/>
          </a:xfrm>
        </p:spPr>
        <p:txBody>
          <a:bodyPr anchor="ctr">
            <a:normAutofit/>
          </a:bodyPr>
          <a:lstStyle/>
          <a:p>
            <a:pPr marL="0" indent="0">
              <a:buNone/>
            </a:pPr>
            <a:r>
              <a:rPr lang="en-US" dirty="0">
                <a:solidFill>
                  <a:srgbClr val="FF0000"/>
                </a:solidFill>
              </a:rPr>
              <a:t>Quantitative data </a:t>
            </a:r>
            <a:r>
              <a:rPr lang="en-US" dirty="0"/>
              <a:t>are numbers that measure or count something. </a:t>
            </a:r>
          </a:p>
          <a:p>
            <a:pPr marL="0" indent="0">
              <a:buNone/>
            </a:pPr>
            <a:r>
              <a:rPr lang="en-US" dirty="0"/>
              <a:t>They usually have units and taking an average makes sense. </a:t>
            </a:r>
          </a:p>
          <a:p>
            <a:pPr marL="0" indent="0">
              <a:buNone/>
            </a:pPr>
            <a:r>
              <a:rPr lang="en-US" dirty="0"/>
              <a:t>We can find the average height, the average weight, or the average number of dogs in animal shelters in Los Angeles.</a:t>
            </a:r>
          </a:p>
        </p:txBody>
      </p:sp>
    </p:spTree>
    <p:extLst>
      <p:ext uri="{BB962C8B-B14F-4D97-AF65-F5344CB8AC3E}">
        <p14:creationId xmlns:p14="http://schemas.microsoft.com/office/powerpoint/2010/main" val="583101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DE37BB-1072-7C36-4BB7-4B6D09FA9AC1}"/>
              </a:ext>
            </a:extLst>
          </p:cNvPr>
          <p:cNvSpPr>
            <a:spLocks noGrp="1"/>
          </p:cNvSpPr>
          <p:nvPr>
            <p:ph type="title"/>
          </p:nvPr>
        </p:nvSpPr>
        <p:spPr>
          <a:xfrm>
            <a:off x="686834" y="1153572"/>
            <a:ext cx="3200400" cy="4461163"/>
          </a:xfrm>
        </p:spPr>
        <p:txBody>
          <a:bodyPr>
            <a:normAutofit/>
          </a:bodyPr>
          <a:lstStyle/>
          <a:p>
            <a:r>
              <a:rPr lang="en-US" b="1">
                <a:solidFill>
                  <a:srgbClr val="FFFFFF"/>
                </a:solidFill>
              </a:rPr>
              <a:t>Section 1B – Collecting Data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2967F11-33BD-C13B-296A-FF377DE4C892}"/>
              </a:ext>
            </a:extLst>
          </p:cNvPr>
          <p:cNvSpPr>
            <a:spLocks noGrp="1"/>
          </p:cNvSpPr>
          <p:nvPr>
            <p:ph idx="1"/>
          </p:nvPr>
        </p:nvSpPr>
        <p:spPr>
          <a:xfrm>
            <a:off x="4447308" y="591344"/>
            <a:ext cx="6906491" cy="5585619"/>
          </a:xfrm>
        </p:spPr>
        <p:txBody>
          <a:bodyPr anchor="ctr">
            <a:normAutofit/>
          </a:bodyPr>
          <a:lstStyle/>
          <a:p>
            <a:r>
              <a:rPr lang="en-US" dirty="0">
                <a:solidFill>
                  <a:srgbClr val="00B0F0"/>
                </a:solidFill>
              </a:rPr>
              <a:t>Population</a:t>
            </a:r>
            <a:r>
              <a:rPr lang="en-US" dirty="0"/>
              <a:t>: The collection of all people or objects you want to study. </a:t>
            </a:r>
          </a:p>
          <a:p>
            <a:r>
              <a:rPr lang="en-US" dirty="0">
                <a:solidFill>
                  <a:srgbClr val="00B0F0"/>
                </a:solidFill>
              </a:rPr>
              <a:t>Census: </a:t>
            </a:r>
            <a:r>
              <a:rPr lang="en-US" dirty="0"/>
              <a:t>Collecting data from everyone in the population. </a:t>
            </a:r>
          </a:p>
          <a:p>
            <a:r>
              <a:rPr lang="en-US" dirty="0">
                <a:solidFill>
                  <a:srgbClr val="00B0F0"/>
                </a:solidFill>
              </a:rPr>
              <a:t>Sample</a:t>
            </a:r>
            <a:r>
              <a:rPr lang="en-US" dirty="0"/>
              <a:t>: Collecting data from a small subgroup of the population. </a:t>
            </a:r>
          </a:p>
          <a:p>
            <a:r>
              <a:rPr lang="en-US" dirty="0">
                <a:solidFill>
                  <a:srgbClr val="00B0F0"/>
                </a:solidFill>
              </a:rPr>
              <a:t>Bias</a:t>
            </a:r>
            <a:r>
              <a:rPr lang="en-US" dirty="0"/>
              <a:t>: When data does not reflect the population. </a:t>
            </a:r>
          </a:p>
          <a:p>
            <a:r>
              <a:rPr lang="en-US" dirty="0">
                <a:solidFill>
                  <a:srgbClr val="00B0F0"/>
                </a:solidFill>
              </a:rPr>
              <a:t>Random</a:t>
            </a:r>
            <a:r>
              <a:rPr lang="en-US" dirty="0"/>
              <a:t>: When everyone in the population has a chance to be included in the sample.</a:t>
            </a:r>
          </a:p>
        </p:txBody>
      </p:sp>
    </p:spTree>
    <p:extLst>
      <p:ext uri="{BB962C8B-B14F-4D97-AF65-F5344CB8AC3E}">
        <p14:creationId xmlns:p14="http://schemas.microsoft.com/office/powerpoint/2010/main" val="8413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76AC1E-89C1-A4FE-63AF-7D9132B3CE64}"/>
              </a:ext>
            </a:extLst>
          </p:cNvPr>
          <p:cNvSpPr>
            <a:spLocks noGrp="1"/>
          </p:cNvSpPr>
          <p:nvPr>
            <p:ph type="title"/>
          </p:nvPr>
        </p:nvSpPr>
        <p:spPr>
          <a:xfrm>
            <a:off x="686834" y="1153572"/>
            <a:ext cx="3200400" cy="4461163"/>
          </a:xfrm>
        </p:spPr>
        <p:txBody>
          <a:bodyPr>
            <a:normAutofit/>
          </a:bodyPr>
          <a:lstStyle/>
          <a:p>
            <a:r>
              <a:rPr lang="en-US">
                <a:solidFill>
                  <a:srgbClr val="FFFFFF"/>
                </a:solidFill>
              </a:rPr>
              <a:t>Method 1: Census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E0E35CB-2D5B-D0B1-4525-2A92030FF0EE}"/>
              </a:ext>
            </a:extLst>
          </p:cNvPr>
          <p:cNvSpPr>
            <a:spLocks noGrp="1"/>
          </p:cNvSpPr>
          <p:nvPr>
            <p:ph idx="1"/>
          </p:nvPr>
        </p:nvSpPr>
        <p:spPr>
          <a:xfrm>
            <a:off x="4447308" y="591344"/>
            <a:ext cx="6906491" cy="5585619"/>
          </a:xfrm>
        </p:spPr>
        <p:txBody>
          <a:bodyPr anchor="ctr">
            <a:normAutofit/>
          </a:bodyPr>
          <a:lstStyle/>
          <a:p>
            <a:r>
              <a:rPr lang="en-US" dirty="0">
                <a:solidFill>
                  <a:srgbClr val="00B0F0"/>
                </a:solidFill>
              </a:rPr>
              <a:t>A census </a:t>
            </a:r>
            <a:r>
              <a:rPr lang="en-US" dirty="0"/>
              <a:t>is the best way to collect data if it is possible. If our goal is to learn about the population, it makes sense to collect data from everyone in the population. There are ways for a census to be biased, but in terms of the collecting method, a census is the best. Unfortunately, it is almost impossible to collect a census if your population is large. Most statisticians and data scientists are only able to collect a sample, data collected from a small subgroup of the population.</a:t>
            </a:r>
          </a:p>
        </p:txBody>
      </p:sp>
    </p:spTree>
    <p:extLst>
      <p:ext uri="{BB962C8B-B14F-4D97-AF65-F5344CB8AC3E}">
        <p14:creationId xmlns:p14="http://schemas.microsoft.com/office/powerpoint/2010/main" val="517113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752761-EE07-6F6E-9F50-CA11B8CB83E7}"/>
              </a:ext>
            </a:extLst>
          </p:cNvPr>
          <p:cNvSpPr>
            <a:spLocks noGrp="1"/>
          </p:cNvSpPr>
          <p:nvPr>
            <p:ph type="title"/>
          </p:nvPr>
        </p:nvSpPr>
        <p:spPr>
          <a:xfrm>
            <a:off x="686834" y="1153572"/>
            <a:ext cx="3200400" cy="4461163"/>
          </a:xfrm>
        </p:spPr>
        <p:txBody>
          <a:bodyPr>
            <a:normAutofit/>
          </a:bodyPr>
          <a:lstStyle/>
          <a:p>
            <a:r>
              <a:rPr lang="en-US">
                <a:solidFill>
                  <a:srgbClr val="FFFFFF"/>
                </a:solidFill>
              </a:rPr>
              <a:t>Method 2: Simple Random Sample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C4E7B69-9C26-EC27-4E67-D4917FB8F26C}"/>
              </a:ext>
            </a:extLst>
          </p:cNvPr>
          <p:cNvSpPr>
            <a:spLocks noGrp="1"/>
          </p:cNvSpPr>
          <p:nvPr>
            <p:ph idx="1"/>
          </p:nvPr>
        </p:nvSpPr>
        <p:spPr>
          <a:xfrm>
            <a:off x="4447308" y="591344"/>
            <a:ext cx="6906491" cy="5585619"/>
          </a:xfrm>
        </p:spPr>
        <p:txBody>
          <a:bodyPr anchor="ctr">
            <a:normAutofit/>
          </a:bodyPr>
          <a:lstStyle/>
          <a:p>
            <a:r>
              <a:rPr lang="en-US" dirty="0"/>
              <a:t>If a statistician or data scientist cannot collect a census, the preferred method is to collect a random sample.</a:t>
            </a:r>
            <a:r>
              <a:rPr lang="en-US" dirty="0">
                <a:solidFill>
                  <a:srgbClr val="00B0F0"/>
                </a:solidFill>
              </a:rPr>
              <a:t> A random sample </a:t>
            </a:r>
            <a:r>
              <a:rPr lang="en-US" dirty="0"/>
              <a:t>is one where everyone in the population has a chance to be in the sample, so it tends to represent the population better than other non-random samples. It is nowhere near as good as a census, but as I said, a census is usually not possible. A </a:t>
            </a:r>
            <a:r>
              <a:rPr lang="en-US" dirty="0">
                <a:solidFill>
                  <a:srgbClr val="00B0F0"/>
                </a:solidFill>
              </a:rPr>
              <a:t>simple random sample </a:t>
            </a:r>
            <a:r>
              <a:rPr lang="en-US" dirty="0"/>
              <a:t>is one where individuals in the population are selected randomly</a:t>
            </a:r>
          </a:p>
        </p:txBody>
      </p:sp>
    </p:spTree>
    <p:extLst>
      <p:ext uri="{BB962C8B-B14F-4D97-AF65-F5344CB8AC3E}">
        <p14:creationId xmlns:p14="http://schemas.microsoft.com/office/powerpoint/2010/main" val="20208021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2389</Words>
  <Application>Microsoft Macintosh PowerPoint</Application>
  <PresentationFormat>Widescreen</PresentationFormat>
  <Paragraphs>128</Paragraphs>
  <Slides>38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Aptos</vt:lpstr>
      <vt:lpstr>Arial</vt:lpstr>
      <vt:lpstr>Calibri</vt:lpstr>
      <vt:lpstr>Calibri Light</vt:lpstr>
      <vt:lpstr>Cambria Math</vt:lpstr>
      <vt:lpstr>1_Office Theme</vt:lpstr>
      <vt:lpstr>                 Introduction to Statistics </vt:lpstr>
      <vt:lpstr>Chapter 1: Collecting and Analyzing Data</vt:lpstr>
      <vt:lpstr>StatKey</vt:lpstr>
      <vt:lpstr>Chapter 1: Collecting and Analyzing Data</vt:lpstr>
      <vt:lpstr>Section 1A – Two Types of Data – Categorical and Quantitative</vt:lpstr>
      <vt:lpstr>Quantitative Data</vt:lpstr>
      <vt:lpstr>Section 1B – Collecting Data</vt:lpstr>
      <vt:lpstr>Method 1: Census</vt:lpstr>
      <vt:lpstr>Method 2: Simple Random Sample</vt:lpstr>
      <vt:lpstr>Method 3: Convenience Sample</vt:lpstr>
      <vt:lpstr>Method 4: Voluntary Response Sample</vt:lpstr>
      <vt:lpstr>Method 5: Cluster Sample</vt:lpstr>
      <vt:lpstr>Method 6: Stratified Sample</vt:lpstr>
      <vt:lpstr>Method 7: Systematic Sample</vt:lpstr>
      <vt:lpstr>Section 1C – Bias</vt:lpstr>
      <vt:lpstr>1. Sampling Bias</vt:lpstr>
      <vt:lpstr>2.Question Bias</vt:lpstr>
      <vt:lpstr>3.Response Bias</vt:lpstr>
      <vt:lpstr>4.  Non-response Bias</vt:lpstr>
      <vt:lpstr>5. Deliberate Bias</vt:lpstr>
      <vt:lpstr>Section 1D – Experimental Design</vt:lpstr>
      <vt:lpstr>PowerPoint Presentation</vt:lpstr>
      <vt:lpstr>Section 1E – Categorical Data Analysis</vt:lpstr>
      <vt:lpstr>Bar Charts and Pie Charts</vt:lpstr>
      <vt:lpstr>Comparing Percentages</vt:lpstr>
      <vt:lpstr>Section 1F – Normal Quantitative Data Analysis</vt:lpstr>
      <vt:lpstr>PowerPoint Presentation</vt:lpstr>
      <vt:lpstr>PowerPoint Presentation</vt:lpstr>
      <vt:lpstr>Z-scores</vt:lpstr>
      <vt:lpstr>Empirical Rule</vt:lpstr>
      <vt:lpstr>PowerPoint Presentation</vt:lpstr>
      <vt:lpstr>Section 1G – Quantitative Data Analysis for Non-Normal Data and Summary Statistics</vt:lpstr>
      <vt:lpstr>PowerPoint Presentation</vt:lpstr>
      <vt:lpstr>PowerPoint Presentation</vt:lpstr>
      <vt:lpstr>Measures of Spread</vt:lpstr>
      <vt:lpstr>Measures of Center</vt:lpstr>
      <vt:lpstr>Measures of Position</vt:lpstr>
      <vt:lpstr>Frequency or Sample Size (n)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Hasmik Mkrtchyan</dc:creator>
  <cp:lastModifiedBy>Hasmik Mkrtchyan</cp:lastModifiedBy>
  <cp:revision>2</cp:revision>
  <dcterms:created xsi:type="dcterms:W3CDTF">2025-12-01T07:15:08Z</dcterms:created>
  <dcterms:modified xsi:type="dcterms:W3CDTF">2025-12-01T07:28:48Z</dcterms:modified>
</cp:coreProperties>
</file>