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309" r:id="rId2"/>
    <p:sldId id="310" r:id="rId3"/>
    <p:sldId id="342" r:id="rId4"/>
    <p:sldId id="380" r:id="rId5"/>
    <p:sldId id="312" r:id="rId6"/>
    <p:sldId id="346" r:id="rId7"/>
    <p:sldId id="313" r:id="rId8"/>
    <p:sldId id="349" r:id="rId9"/>
    <p:sldId id="314" r:id="rId10"/>
    <p:sldId id="347" r:id="rId11"/>
    <p:sldId id="315" r:id="rId12"/>
    <p:sldId id="348" r:id="rId13"/>
    <p:sldId id="316" r:id="rId14"/>
    <p:sldId id="350" r:id="rId15"/>
    <p:sldId id="351" r:id="rId16"/>
    <p:sldId id="320" r:id="rId17"/>
    <p:sldId id="352" r:id="rId18"/>
    <p:sldId id="353" r:id="rId19"/>
    <p:sldId id="354" r:id="rId20"/>
    <p:sldId id="355" r:id="rId21"/>
    <p:sldId id="359" r:id="rId22"/>
    <p:sldId id="360" r:id="rId23"/>
    <p:sldId id="361" r:id="rId24"/>
    <p:sldId id="356" r:id="rId25"/>
    <p:sldId id="357" r:id="rId26"/>
    <p:sldId id="362" r:id="rId27"/>
    <p:sldId id="3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635"/>
  </p:normalViewPr>
  <p:slideViewPr>
    <p:cSldViewPr snapToGrid="0">
      <p:cViewPr varScale="1">
        <p:scale>
          <a:sx n="88" d="100"/>
          <a:sy n="88" d="100"/>
        </p:scale>
        <p:origin x="176"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071F7-8AD6-463D-95EE-24E3623E3152}"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49E1B96F-F8A3-40BD-9A47-B5B7CC8A00A0}">
      <dgm:prSet/>
      <dgm:spPr/>
      <dgm:t>
        <a:bodyPr/>
        <a:lstStyle/>
        <a:p>
          <a:r>
            <a:rPr lang="en-US"/>
            <a:t>When we start to run a Hypothesis Test, our random sample data is almost always going disagree with the null Hypothesis, even the null hypothesis is absolutely correct.</a:t>
          </a:r>
        </a:p>
      </dgm:t>
    </dgm:pt>
    <dgm:pt modelId="{EA09DBBF-91CB-4DED-BBB7-EB83C37B2C32}" type="parTrans" cxnId="{2A38AA4B-FE62-4599-A6D3-EA255EA6E446}">
      <dgm:prSet/>
      <dgm:spPr/>
      <dgm:t>
        <a:bodyPr/>
        <a:lstStyle/>
        <a:p>
          <a:endParaRPr lang="en-US"/>
        </a:p>
      </dgm:t>
    </dgm:pt>
    <dgm:pt modelId="{6B818BB5-435C-4FFF-9B35-3438A8839477}" type="sibTrans" cxnId="{2A38AA4B-FE62-4599-A6D3-EA255EA6E446}">
      <dgm:prSet/>
      <dgm:spPr/>
      <dgm:t>
        <a:bodyPr/>
        <a:lstStyle/>
        <a:p>
          <a:endParaRPr lang="en-US"/>
        </a:p>
      </dgm:t>
    </dgm:pt>
    <dgm:pt modelId="{2D3DCC39-4029-43F3-A887-ECD62AF5FF15}">
      <dgm:prSet/>
      <dgm:spPr/>
      <dgm:t>
        <a:bodyPr/>
        <a:lstStyle/>
        <a:p>
          <a:r>
            <a:rPr lang="en-US"/>
            <a:t>Test Statistic: A number calculated in order to determine if the sample data significantly disagrees with the null hypothesis.</a:t>
          </a:r>
        </a:p>
      </dgm:t>
    </dgm:pt>
    <dgm:pt modelId="{2B0BF1A0-48D6-4A83-91E8-0A46A3D714B2}" type="parTrans" cxnId="{43B29137-A387-4A24-8E06-E04936D025AC}">
      <dgm:prSet/>
      <dgm:spPr/>
      <dgm:t>
        <a:bodyPr/>
        <a:lstStyle/>
        <a:p>
          <a:endParaRPr lang="en-US"/>
        </a:p>
      </dgm:t>
    </dgm:pt>
    <dgm:pt modelId="{5B1D8016-63FF-4236-A0A6-F6B6F93CDBC7}" type="sibTrans" cxnId="{43B29137-A387-4A24-8E06-E04936D025AC}">
      <dgm:prSet/>
      <dgm:spPr/>
      <dgm:t>
        <a:bodyPr/>
        <a:lstStyle/>
        <a:p>
          <a:endParaRPr lang="en-US"/>
        </a:p>
      </dgm:t>
    </dgm:pt>
    <dgm:pt modelId="{2F43228F-5B7C-43C5-B8AF-3F1DE96DD54E}">
      <dgm:prSet/>
      <dgm:spPr/>
      <dgm:t>
        <a:bodyPr/>
        <a:lstStyle/>
        <a:p>
          <a:r>
            <a:rPr lang="en-US"/>
            <a:t>Using Test Statistics and Critical Values to Judge Significance</a:t>
          </a:r>
        </a:p>
      </dgm:t>
    </dgm:pt>
    <dgm:pt modelId="{3F4CC794-28D1-40DA-B329-45EDE82C122A}" type="parTrans" cxnId="{8E291402-7F63-4C9F-97DC-46D4134AF26F}">
      <dgm:prSet/>
      <dgm:spPr/>
      <dgm:t>
        <a:bodyPr/>
        <a:lstStyle/>
        <a:p>
          <a:endParaRPr lang="en-US"/>
        </a:p>
      </dgm:t>
    </dgm:pt>
    <dgm:pt modelId="{DE984129-17A3-401B-AB67-D21A5A537459}" type="sibTrans" cxnId="{8E291402-7F63-4C9F-97DC-46D4134AF26F}">
      <dgm:prSet/>
      <dgm:spPr/>
      <dgm:t>
        <a:bodyPr/>
        <a:lstStyle/>
        <a:p>
          <a:endParaRPr lang="en-US"/>
        </a:p>
      </dgm:t>
    </dgm:pt>
    <dgm:pt modelId="{E0F6E9AE-CA12-422B-8482-E3DFC601562A}">
      <dgm:prSet/>
      <dgm:spPr/>
      <dgm:t>
        <a:bodyPr/>
        <a:lstStyle/>
        <a:p>
          <a:r>
            <a:rPr lang="en-US"/>
            <a:t>Key question: How can we tell if the test statistic indicates a significant disagreement between the sample data and the null hypothesis? The answer to this is to compare the test statistic to a critical value. </a:t>
          </a:r>
        </a:p>
      </dgm:t>
    </dgm:pt>
    <dgm:pt modelId="{AD3B71EF-3AFA-4CE6-96A4-407025384BD6}" type="parTrans" cxnId="{F8E5213D-3C11-459C-9F3C-11BE3458B1CB}">
      <dgm:prSet/>
      <dgm:spPr/>
      <dgm:t>
        <a:bodyPr/>
        <a:lstStyle/>
        <a:p>
          <a:endParaRPr lang="en-US"/>
        </a:p>
      </dgm:t>
    </dgm:pt>
    <dgm:pt modelId="{90299B9D-46D5-4C5E-A272-AA7C13649E90}" type="sibTrans" cxnId="{F8E5213D-3C11-459C-9F3C-11BE3458B1CB}">
      <dgm:prSet/>
      <dgm:spPr/>
      <dgm:t>
        <a:bodyPr/>
        <a:lstStyle/>
        <a:p>
          <a:endParaRPr lang="en-US"/>
        </a:p>
      </dgm:t>
    </dgm:pt>
    <dgm:pt modelId="{963C0280-C4E7-484E-A20D-3481228CC34C}">
      <dgm:prSet/>
      <dgm:spPr/>
      <dgm:t>
        <a:bodyPr/>
        <a:lstStyle/>
        <a:p>
          <a:r>
            <a:rPr lang="en-US"/>
            <a:t>Critical Value: We compare a test statistic to this number to determine if the sample data significantly disagrees with the null hypothesis. Critical values and test statistics are always different depending on the situation.</a:t>
          </a:r>
        </a:p>
      </dgm:t>
    </dgm:pt>
    <dgm:pt modelId="{C2679B1A-DCEA-4482-ACAF-C7BE4EC899CD}" type="parTrans" cxnId="{1619CEAD-2DD7-4967-93B6-C879818EF6E7}">
      <dgm:prSet/>
      <dgm:spPr/>
      <dgm:t>
        <a:bodyPr/>
        <a:lstStyle/>
        <a:p>
          <a:endParaRPr lang="en-US"/>
        </a:p>
      </dgm:t>
    </dgm:pt>
    <dgm:pt modelId="{43A5ACB6-5D68-4112-8841-C19C006E91FD}" type="sibTrans" cxnId="{1619CEAD-2DD7-4967-93B6-C879818EF6E7}">
      <dgm:prSet/>
      <dgm:spPr/>
      <dgm:t>
        <a:bodyPr/>
        <a:lstStyle/>
        <a:p>
          <a:endParaRPr lang="en-US"/>
        </a:p>
      </dgm:t>
    </dgm:pt>
    <dgm:pt modelId="{47C40A51-A6BB-E048-BEE3-16470E667243}" type="pres">
      <dgm:prSet presAssocID="{9C1071F7-8AD6-463D-95EE-24E3623E3152}" presName="outerComposite" presStyleCnt="0">
        <dgm:presLayoutVars>
          <dgm:chMax val="5"/>
          <dgm:dir/>
          <dgm:resizeHandles val="exact"/>
        </dgm:presLayoutVars>
      </dgm:prSet>
      <dgm:spPr/>
    </dgm:pt>
    <dgm:pt modelId="{56959E2A-7FE9-6440-989F-E7371476D9F7}" type="pres">
      <dgm:prSet presAssocID="{9C1071F7-8AD6-463D-95EE-24E3623E3152}" presName="dummyMaxCanvas" presStyleCnt="0">
        <dgm:presLayoutVars/>
      </dgm:prSet>
      <dgm:spPr/>
    </dgm:pt>
    <dgm:pt modelId="{FA3C4B33-9AB0-1E40-900C-641B3424B277}" type="pres">
      <dgm:prSet presAssocID="{9C1071F7-8AD6-463D-95EE-24E3623E3152}" presName="FiveNodes_1" presStyleLbl="node1" presStyleIdx="0" presStyleCnt="5">
        <dgm:presLayoutVars>
          <dgm:bulletEnabled val="1"/>
        </dgm:presLayoutVars>
      </dgm:prSet>
      <dgm:spPr/>
    </dgm:pt>
    <dgm:pt modelId="{EB71ECC0-8395-594C-80C1-938409D67977}" type="pres">
      <dgm:prSet presAssocID="{9C1071F7-8AD6-463D-95EE-24E3623E3152}" presName="FiveNodes_2" presStyleLbl="node1" presStyleIdx="1" presStyleCnt="5">
        <dgm:presLayoutVars>
          <dgm:bulletEnabled val="1"/>
        </dgm:presLayoutVars>
      </dgm:prSet>
      <dgm:spPr/>
    </dgm:pt>
    <dgm:pt modelId="{06B2FFBD-D170-6E47-B880-DB39BEF47DE9}" type="pres">
      <dgm:prSet presAssocID="{9C1071F7-8AD6-463D-95EE-24E3623E3152}" presName="FiveNodes_3" presStyleLbl="node1" presStyleIdx="2" presStyleCnt="5">
        <dgm:presLayoutVars>
          <dgm:bulletEnabled val="1"/>
        </dgm:presLayoutVars>
      </dgm:prSet>
      <dgm:spPr/>
    </dgm:pt>
    <dgm:pt modelId="{B6A0164B-FEB0-8541-8383-383EB8160249}" type="pres">
      <dgm:prSet presAssocID="{9C1071F7-8AD6-463D-95EE-24E3623E3152}" presName="FiveNodes_4" presStyleLbl="node1" presStyleIdx="3" presStyleCnt="5">
        <dgm:presLayoutVars>
          <dgm:bulletEnabled val="1"/>
        </dgm:presLayoutVars>
      </dgm:prSet>
      <dgm:spPr/>
    </dgm:pt>
    <dgm:pt modelId="{D7A73EEB-AD14-6A4B-823C-1C0041EC7063}" type="pres">
      <dgm:prSet presAssocID="{9C1071F7-8AD6-463D-95EE-24E3623E3152}" presName="FiveNodes_5" presStyleLbl="node1" presStyleIdx="4" presStyleCnt="5">
        <dgm:presLayoutVars>
          <dgm:bulletEnabled val="1"/>
        </dgm:presLayoutVars>
      </dgm:prSet>
      <dgm:spPr/>
    </dgm:pt>
    <dgm:pt modelId="{19AE055C-CA54-A642-8CD5-1EB6FEC41D44}" type="pres">
      <dgm:prSet presAssocID="{9C1071F7-8AD6-463D-95EE-24E3623E3152}" presName="FiveConn_1-2" presStyleLbl="fgAccFollowNode1" presStyleIdx="0" presStyleCnt="4">
        <dgm:presLayoutVars>
          <dgm:bulletEnabled val="1"/>
        </dgm:presLayoutVars>
      </dgm:prSet>
      <dgm:spPr/>
    </dgm:pt>
    <dgm:pt modelId="{4E4FCB0B-16B8-EB44-B3BE-B19DE63F669F}" type="pres">
      <dgm:prSet presAssocID="{9C1071F7-8AD6-463D-95EE-24E3623E3152}" presName="FiveConn_2-3" presStyleLbl="fgAccFollowNode1" presStyleIdx="1" presStyleCnt="4">
        <dgm:presLayoutVars>
          <dgm:bulletEnabled val="1"/>
        </dgm:presLayoutVars>
      </dgm:prSet>
      <dgm:spPr/>
    </dgm:pt>
    <dgm:pt modelId="{9E4E22B4-2359-5A43-85B7-705AD35E148B}" type="pres">
      <dgm:prSet presAssocID="{9C1071F7-8AD6-463D-95EE-24E3623E3152}" presName="FiveConn_3-4" presStyleLbl="fgAccFollowNode1" presStyleIdx="2" presStyleCnt="4">
        <dgm:presLayoutVars>
          <dgm:bulletEnabled val="1"/>
        </dgm:presLayoutVars>
      </dgm:prSet>
      <dgm:spPr/>
    </dgm:pt>
    <dgm:pt modelId="{848EB12C-5C33-D840-816F-E279362F4D28}" type="pres">
      <dgm:prSet presAssocID="{9C1071F7-8AD6-463D-95EE-24E3623E3152}" presName="FiveConn_4-5" presStyleLbl="fgAccFollowNode1" presStyleIdx="3" presStyleCnt="4">
        <dgm:presLayoutVars>
          <dgm:bulletEnabled val="1"/>
        </dgm:presLayoutVars>
      </dgm:prSet>
      <dgm:spPr/>
    </dgm:pt>
    <dgm:pt modelId="{5C7CE155-3ECB-D14E-8C69-EEFC6B33B43F}" type="pres">
      <dgm:prSet presAssocID="{9C1071F7-8AD6-463D-95EE-24E3623E3152}" presName="FiveNodes_1_text" presStyleLbl="node1" presStyleIdx="4" presStyleCnt="5">
        <dgm:presLayoutVars>
          <dgm:bulletEnabled val="1"/>
        </dgm:presLayoutVars>
      </dgm:prSet>
      <dgm:spPr/>
    </dgm:pt>
    <dgm:pt modelId="{B46BFB98-104F-1E47-9D52-2B3693AA2B0E}" type="pres">
      <dgm:prSet presAssocID="{9C1071F7-8AD6-463D-95EE-24E3623E3152}" presName="FiveNodes_2_text" presStyleLbl="node1" presStyleIdx="4" presStyleCnt="5">
        <dgm:presLayoutVars>
          <dgm:bulletEnabled val="1"/>
        </dgm:presLayoutVars>
      </dgm:prSet>
      <dgm:spPr/>
    </dgm:pt>
    <dgm:pt modelId="{B51634FA-9283-424E-B1DA-0D87E8BC6AB6}" type="pres">
      <dgm:prSet presAssocID="{9C1071F7-8AD6-463D-95EE-24E3623E3152}" presName="FiveNodes_3_text" presStyleLbl="node1" presStyleIdx="4" presStyleCnt="5">
        <dgm:presLayoutVars>
          <dgm:bulletEnabled val="1"/>
        </dgm:presLayoutVars>
      </dgm:prSet>
      <dgm:spPr/>
    </dgm:pt>
    <dgm:pt modelId="{3221E5A4-7932-EA41-81E2-EB8102303BB3}" type="pres">
      <dgm:prSet presAssocID="{9C1071F7-8AD6-463D-95EE-24E3623E3152}" presName="FiveNodes_4_text" presStyleLbl="node1" presStyleIdx="4" presStyleCnt="5">
        <dgm:presLayoutVars>
          <dgm:bulletEnabled val="1"/>
        </dgm:presLayoutVars>
      </dgm:prSet>
      <dgm:spPr/>
    </dgm:pt>
    <dgm:pt modelId="{5E114458-3B3C-D84E-B3AA-4461A3B0132E}" type="pres">
      <dgm:prSet presAssocID="{9C1071F7-8AD6-463D-95EE-24E3623E3152}" presName="FiveNodes_5_text" presStyleLbl="node1" presStyleIdx="4" presStyleCnt="5">
        <dgm:presLayoutVars>
          <dgm:bulletEnabled val="1"/>
        </dgm:presLayoutVars>
      </dgm:prSet>
      <dgm:spPr/>
    </dgm:pt>
  </dgm:ptLst>
  <dgm:cxnLst>
    <dgm:cxn modelId="{7A9D9701-6A55-7B44-A055-D71F270D9ED4}" type="presOf" srcId="{2F43228F-5B7C-43C5-B8AF-3F1DE96DD54E}" destId="{B51634FA-9283-424E-B1DA-0D87E8BC6AB6}" srcOrd="1" destOrd="0" presId="urn:microsoft.com/office/officeart/2005/8/layout/vProcess5"/>
    <dgm:cxn modelId="{8E291402-7F63-4C9F-97DC-46D4134AF26F}" srcId="{9C1071F7-8AD6-463D-95EE-24E3623E3152}" destId="{2F43228F-5B7C-43C5-B8AF-3F1DE96DD54E}" srcOrd="2" destOrd="0" parTransId="{3F4CC794-28D1-40DA-B329-45EDE82C122A}" sibTransId="{DE984129-17A3-401B-AB67-D21A5A537459}"/>
    <dgm:cxn modelId="{773F9824-92FD-B44A-87DD-EDBADD99766B}" type="presOf" srcId="{2F43228F-5B7C-43C5-B8AF-3F1DE96DD54E}" destId="{06B2FFBD-D170-6E47-B880-DB39BEF47DE9}" srcOrd="0" destOrd="0" presId="urn:microsoft.com/office/officeart/2005/8/layout/vProcess5"/>
    <dgm:cxn modelId="{61C11F2A-FA57-464E-B91D-9DB8BC83387F}" type="presOf" srcId="{963C0280-C4E7-484E-A20D-3481228CC34C}" destId="{D7A73EEB-AD14-6A4B-823C-1C0041EC7063}" srcOrd="0" destOrd="0" presId="urn:microsoft.com/office/officeart/2005/8/layout/vProcess5"/>
    <dgm:cxn modelId="{43B29137-A387-4A24-8E06-E04936D025AC}" srcId="{9C1071F7-8AD6-463D-95EE-24E3623E3152}" destId="{2D3DCC39-4029-43F3-A887-ECD62AF5FF15}" srcOrd="1" destOrd="0" parTransId="{2B0BF1A0-48D6-4A83-91E8-0A46A3D714B2}" sibTransId="{5B1D8016-63FF-4236-A0A6-F6B6F93CDBC7}"/>
    <dgm:cxn modelId="{CAFF843A-075A-6443-92B1-8542EF60E5C4}" type="presOf" srcId="{90299B9D-46D5-4C5E-A272-AA7C13649E90}" destId="{848EB12C-5C33-D840-816F-E279362F4D28}" srcOrd="0" destOrd="0" presId="urn:microsoft.com/office/officeart/2005/8/layout/vProcess5"/>
    <dgm:cxn modelId="{F8E5213D-3C11-459C-9F3C-11BE3458B1CB}" srcId="{9C1071F7-8AD6-463D-95EE-24E3623E3152}" destId="{E0F6E9AE-CA12-422B-8482-E3DFC601562A}" srcOrd="3" destOrd="0" parTransId="{AD3B71EF-3AFA-4CE6-96A4-407025384BD6}" sibTransId="{90299B9D-46D5-4C5E-A272-AA7C13649E90}"/>
    <dgm:cxn modelId="{3430904A-26AA-D047-A7D6-29D310A2E417}" type="presOf" srcId="{DE984129-17A3-401B-AB67-D21A5A537459}" destId="{9E4E22B4-2359-5A43-85B7-705AD35E148B}" srcOrd="0" destOrd="0" presId="urn:microsoft.com/office/officeart/2005/8/layout/vProcess5"/>
    <dgm:cxn modelId="{2A38AA4B-FE62-4599-A6D3-EA255EA6E446}" srcId="{9C1071F7-8AD6-463D-95EE-24E3623E3152}" destId="{49E1B96F-F8A3-40BD-9A47-B5B7CC8A00A0}" srcOrd="0" destOrd="0" parTransId="{EA09DBBF-91CB-4DED-BBB7-EB83C37B2C32}" sibTransId="{6B818BB5-435C-4FFF-9B35-3438A8839477}"/>
    <dgm:cxn modelId="{37BC0958-2E71-2D46-9259-0AE8573962EC}" type="presOf" srcId="{6B818BB5-435C-4FFF-9B35-3438A8839477}" destId="{19AE055C-CA54-A642-8CD5-1EB6FEC41D44}" srcOrd="0" destOrd="0" presId="urn:microsoft.com/office/officeart/2005/8/layout/vProcess5"/>
    <dgm:cxn modelId="{E4ADD65D-741C-154B-99EA-55C52804EB78}" type="presOf" srcId="{5B1D8016-63FF-4236-A0A6-F6B6F93CDBC7}" destId="{4E4FCB0B-16B8-EB44-B3BE-B19DE63F669F}" srcOrd="0" destOrd="0" presId="urn:microsoft.com/office/officeart/2005/8/layout/vProcess5"/>
    <dgm:cxn modelId="{81DAE377-FF2F-AD4D-AA68-B59444F9A0E1}" type="presOf" srcId="{2D3DCC39-4029-43F3-A887-ECD62AF5FF15}" destId="{B46BFB98-104F-1E47-9D52-2B3693AA2B0E}" srcOrd="1" destOrd="0" presId="urn:microsoft.com/office/officeart/2005/8/layout/vProcess5"/>
    <dgm:cxn modelId="{61948F7C-CA63-D14D-AB40-91424F779FAB}" type="presOf" srcId="{9C1071F7-8AD6-463D-95EE-24E3623E3152}" destId="{47C40A51-A6BB-E048-BEE3-16470E667243}" srcOrd="0" destOrd="0" presId="urn:microsoft.com/office/officeart/2005/8/layout/vProcess5"/>
    <dgm:cxn modelId="{1619CEAD-2DD7-4967-93B6-C879818EF6E7}" srcId="{9C1071F7-8AD6-463D-95EE-24E3623E3152}" destId="{963C0280-C4E7-484E-A20D-3481228CC34C}" srcOrd="4" destOrd="0" parTransId="{C2679B1A-DCEA-4482-ACAF-C7BE4EC899CD}" sibTransId="{43A5ACB6-5D68-4112-8841-C19C006E91FD}"/>
    <dgm:cxn modelId="{9FF5E3B6-8D4A-3847-B696-88534AC0720E}" type="presOf" srcId="{963C0280-C4E7-484E-A20D-3481228CC34C}" destId="{5E114458-3B3C-D84E-B3AA-4461A3B0132E}" srcOrd="1" destOrd="0" presId="urn:microsoft.com/office/officeart/2005/8/layout/vProcess5"/>
    <dgm:cxn modelId="{31E90BB9-948E-B742-BA8E-89C6877D7FD4}" type="presOf" srcId="{E0F6E9AE-CA12-422B-8482-E3DFC601562A}" destId="{B6A0164B-FEB0-8541-8383-383EB8160249}" srcOrd="0" destOrd="0" presId="urn:microsoft.com/office/officeart/2005/8/layout/vProcess5"/>
    <dgm:cxn modelId="{5F59A0DC-F441-A24A-9B3D-0B8B3D10BDF0}" type="presOf" srcId="{49E1B96F-F8A3-40BD-9A47-B5B7CC8A00A0}" destId="{5C7CE155-3ECB-D14E-8C69-EEFC6B33B43F}" srcOrd="1" destOrd="0" presId="urn:microsoft.com/office/officeart/2005/8/layout/vProcess5"/>
    <dgm:cxn modelId="{C45DC0E7-7BB6-5A4E-8289-C73E5F69BE96}" type="presOf" srcId="{2D3DCC39-4029-43F3-A887-ECD62AF5FF15}" destId="{EB71ECC0-8395-594C-80C1-938409D67977}" srcOrd="0" destOrd="0" presId="urn:microsoft.com/office/officeart/2005/8/layout/vProcess5"/>
    <dgm:cxn modelId="{F733E8E7-5F32-9B4D-91C0-A4DE57BCF2F0}" type="presOf" srcId="{E0F6E9AE-CA12-422B-8482-E3DFC601562A}" destId="{3221E5A4-7932-EA41-81E2-EB8102303BB3}" srcOrd="1" destOrd="0" presId="urn:microsoft.com/office/officeart/2005/8/layout/vProcess5"/>
    <dgm:cxn modelId="{D63094F2-FA5F-F345-900A-38CD9E49AD1B}" type="presOf" srcId="{49E1B96F-F8A3-40BD-9A47-B5B7CC8A00A0}" destId="{FA3C4B33-9AB0-1E40-900C-641B3424B277}" srcOrd="0" destOrd="0" presId="urn:microsoft.com/office/officeart/2005/8/layout/vProcess5"/>
    <dgm:cxn modelId="{8460DA95-61EC-E946-8E59-46EDCA13A342}" type="presParOf" srcId="{47C40A51-A6BB-E048-BEE3-16470E667243}" destId="{56959E2A-7FE9-6440-989F-E7371476D9F7}" srcOrd="0" destOrd="0" presId="urn:microsoft.com/office/officeart/2005/8/layout/vProcess5"/>
    <dgm:cxn modelId="{CAE6FBF8-0F29-9F4F-AAA1-C69F0A80F20C}" type="presParOf" srcId="{47C40A51-A6BB-E048-BEE3-16470E667243}" destId="{FA3C4B33-9AB0-1E40-900C-641B3424B277}" srcOrd="1" destOrd="0" presId="urn:microsoft.com/office/officeart/2005/8/layout/vProcess5"/>
    <dgm:cxn modelId="{75368850-1B62-9F46-8C68-5B7180F64931}" type="presParOf" srcId="{47C40A51-A6BB-E048-BEE3-16470E667243}" destId="{EB71ECC0-8395-594C-80C1-938409D67977}" srcOrd="2" destOrd="0" presId="urn:microsoft.com/office/officeart/2005/8/layout/vProcess5"/>
    <dgm:cxn modelId="{CEF0020A-0CFE-6042-B8DE-AFAE31D868E5}" type="presParOf" srcId="{47C40A51-A6BB-E048-BEE3-16470E667243}" destId="{06B2FFBD-D170-6E47-B880-DB39BEF47DE9}" srcOrd="3" destOrd="0" presId="urn:microsoft.com/office/officeart/2005/8/layout/vProcess5"/>
    <dgm:cxn modelId="{3DF94F8B-533A-0142-B4F6-9636485D01E6}" type="presParOf" srcId="{47C40A51-A6BB-E048-BEE3-16470E667243}" destId="{B6A0164B-FEB0-8541-8383-383EB8160249}" srcOrd="4" destOrd="0" presId="urn:microsoft.com/office/officeart/2005/8/layout/vProcess5"/>
    <dgm:cxn modelId="{27EB478C-F6C6-8444-B716-0372AE52CF0A}" type="presParOf" srcId="{47C40A51-A6BB-E048-BEE3-16470E667243}" destId="{D7A73EEB-AD14-6A4B-823C-1C0041EC7063}" srcOrd="5" destOrd="0" presId="urn:microsoft.com/office/officeart/2005/8/layout/vProcess5"/>
    <dgm:cxn modelId="{F62C8395-0116-6442-86C3-19562A464F27}" type="presParOf" srcId="{47C40A51-A6BB-E048-BEE3-16470E667243}" destId="{19AE055C-CA54-A642-8CD5-1EB6FEC41D44}" srcOrd="6" destOrd="0" presId="urn:microsoft.com/office/officeart/2005/8/layout/vProcess5"/>
    <dgm:cxn modelId="{A19AACD0-E68A-CC47-B3ED-9CEACBAB2A8B}" type="presParOf" srcId="{47C40A51-A6BB-E048-BEE3-16470E667243}" destId="{4E4FCB0B-16B8-EB44-B3BE-B19DE63F669F}" srcOrd="7" destOrd="0" presId="urn:microsoft.com/office/officeart/2005/8/layout/vProcess5"/>
    <dgm:cxn modelId="{ADB88846-9F26-C947-B2CC-13501C89E869}" type="presParOf" srcId="{47C40A51-A6BB-E048-BEE3-16470E667243}" destId="{9E4E22B4-2359-5A43-85B7-705AD35E148B}" srcOrd="8" destOrd="0" presId="urn:microsoft.com/office/officeart/2005/8/layout/vProcess5"/>
    <dgm:cxn modelId="{063CEA0E-6C52-154C-B4FB-F9A5541F0D1F}" type="presParOf" srcId="{47C40A51-A6BB-E048-BEE3-16470E667243}" destId="{848EB12C-5C33-D840-816F-E279362F4D28}" srcOrd="9" destOrd="0" presId="urn:microsoft.com/office/officeart/2005/8/layout/vProcess5"/>
    <dgm:cxn modelId="{8DEB0959-0FDF-3741-818B-4DD2DA8EDE55}" type="presParOf" srcId="{47C40A51-A6BB-E048-BEE3-16470E667243}" destId="{5C7CE155-3ECB-D14E-8C69-EEFC6B33B43F}" srcOrd="10" destOrd="0" presId="urn:microsoft.com/office/officeart/2005/8/layout/vProcess5"/>
    <dgm:cxn modelId="{8A9B7E7C-6D88-5147-9F80-A2835CA9F8D8}" type="presParOf" srcId="{47C40A51-A6BB-E048-BEE3-16470E667243}" destId="{B46BFB98-104F-1E47-9D52-2B3693AA2B0E}" srcOrd="11" destOrd="0" presId="urn:microsoft.com/office/officeart/2005/8/layout/vProcess5"/>
    <dgm:cxn modelId="{B543CE96-6ECE-7A45-81E3-E3326893F5A1}" type="presParOf" srcId="{47C40A51-A6BB-E048-BEE3-16470E667243}" destId="{B51634FA-9283-424E-B1DA-0D87E8BC6AB6}" srcOrd="12" destOrd="0" presId="urn:microsoft.com/office/officeart/2005/8/layout/vProcess5"/>
    <dgm:cxn modelId="{7F475EA4-9BF3-4240-BAAF-C3B1B02E71D7}" type="presParOf" srcId="{47C40A51-A6BB-E048-BEE3-16470E667243}" destId="{3221E5A4-7932-EA41-81E2-EB8102303BB3}" srcOrd="13" destOrd="0" presId="urn:microsoft.com/office/officeart/2005/8/layout/vProcess5"/>
    <dgm:cxn modelId="{F5586A4B-83F4-0544-831F-24FAE47BFCCB}" type="presParOf" srcId="{47C40A51-A6BB-E048-BEE3-16470E667243}" destId="{5E114458-3B3C-D84E-B3AA-4461A3B0132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6B707-B963-4453-A0B5-B3BD2508D18E}"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90FF9B48-A037-4A8A-8091-2666F4A86D79}">
      <dgm:prSet/>
      <dgm:spPr/>
      <dgm:t>
        <a:bodyPr/>
        <a:lstStyle/>
        <a:p>
          <a:r>
            <a:rPr lang="en-US"/>
            <a:t>• If the test statistic falls in the tail determined by the critical value (or values), then the sample data significantly disagrees with the null hypothesis. </a:t>
          </a:r>
        </a:p>
      </dgm:t>
    </dgm:pt>
    <dgm:pt modelId="{19F27765-2FF2-4A07-AA82-19E1C1A985DE}" type="parTrans" cxnId="{FA3097F0-47DB-4561-907B-4A580B6CA34C}">
      <dgm:prSet/>
      <dgm:spPr/>
      <dgm:t>
        <a:bodyPr/>
        <a:lstStyle/>
        <a:p>
          <a:endParaRPr lang="en-US"/>
        </a:p>
      </dgm:t>
    </dgm:pt>
    <dgm:pt modelId="{86BC58A3-944F-49A7-AEF1-0EA411957538}" type="sibTrans" cxnId="{FA3097F0-47DB-4561-907B-4A580B6CA34C}">
      <dgm:prSet/>
      <dgm:spPr/>
      <dgm:t>
        <a:bodyPr/>
        <a:lstStyle/>
        <a:p>
          <a:endParaRPr lang="en-US"/>
        </a:p>
      </dgm:t>
    </dgm:pt>
    <dgm:pt modelId="{89EFDD50-3644-463E-A0FF-33F914FD255E}">
      <dgm:prSet/>
      <dgm:spPr/>
      <dgm:t>
        <a:bodyPr/>
        <a:lstStyle/>
        <a:p>
          <a:r>
            <a:rPr lang="en-US"/>
            <a:t>• If the test statistic does NOT fall in the tail determined by the critical value (or values), then the sample data does NOT significantly disagree with the null hypothesis.</a:t>
          </a:r>
        </a:p>
      </dgm:t>
    </dgm:pt>
    <dgm:pt modelId="{F434D834-7008-4D02-8CFD-A219C1C415A5}" type="parTrans" cxnId="{B07FBFFF-51E5-4059-9E5C-D7810D2954E4}">
      <dgm:prSet/>
      <dgm:spPr/>
      <dgm:t>
        <a:bodyPr/>
        <a:lstStyle/>
        <a:p>
          <a:endParaRPr lang="en-US"/>
        </a:p>
      </dgm:t>
    </dgm:pt>
    <dgm:pt modelId="{2D3E0BDC-A004-446C-8C46-A4FE2F8CDE7F}" type="sibTrans" cxnId="{B07FBFFF-51E5-4059-9E5C-D7810D2954E4}">
      <dgm:prSet/>
      <dgm:spPr/>
      <dgm:t>
        <a:bodyPr/>
        <a:lstStyle/>
        <a:p>
          <a:endParaRPr lang="en-US"/>
        </a:p>
      </dgm:t>
    </dgm:pt>
    <dgm:pt modelId="{E8A4A7D2-351F-924D-9B92-BF35EDEA0525}" type="pres">
      <dgm:prSet presAssocID="{F6C6B707-B963-4453-A0B5-B3BD2508D18E}" presName="diagram" presStyleCnt="0">
        <dgm:presLayoutVars>
          <dgm:chPref val="1"/>
          <dgm:dir/>
          <dgm:animOne val="branch"/>
          <dgm:animLvl val="lvl"/>
          <dgm:resizeHandles/>
        </dgm:presLayoutVars>
      </dgm:prSet>
      <dgm:spPr/>
    </dgm:pt>
    <dgm:pt modelId="{3AD1E79C-62FA-6A42-A09F-BBB180F91DEB}" type="pres">
      <dgm:prSet presAssocID="{90FF9B48-A037-4A8A-8091-2666F4A86D79}" presName="root" presStyleCnt="0"/>
      <dgm:spPr/>
    </dgm:pt>
    <dgm:pt modelId="{2BD641A7-3B9D-0A48-BDC4-5596E6B3CDA8}" type="pres">
      <dgm:prSet presAssocID="{90FF9B48-A037-4A8A-8091-2666F4A86D79}" presName="rootComposite" presStyleCnt="0"/>
      <dgm:spPr/>
    </dgm:pt>
    <dgm:pt modelId="{C2B195EA-9D72-B94B-B342-6A393CE1A1B0}" type="pres">
      <dgm:prSet presAssocID="{90FF9B48-A037-4A8A-8091-2666F4A86D79}" presName="rootText" presStyleLbl="node1" presStyleIdx="0" presStyleCnt="2"/>
      <dgm:spPr/>
    </dgm:pt>
    <dgm:pt modelId="{DA133C77-91DE-A84E-8D8F-90B37CF1EE76}" type="pres">
      <dgm:prSet presAssocID="{90FF9B48-A037-4A8A-8091-2666F4A86D79}" presName="rootConnector" presStyleLbl="node1" presStyleIdx="0" presStyleCnt="2"/>
      <dgm:spPr/>
    </dgm:pt>
    <dgm:pt modelId="{EBA23A15-681A-6F41-BBB8-C82311364E6E}" type="pres">
      <dgm:prSet presAssocID="{90FF9B48-A037-4A8A-8091-2666F4A86D79}" presName="childShape" presStyleCnt="0"/>
      <dgm:spPr/>
    </dgm:pt>
    <dgm:pt modelId="{9989C791-6A41-064B-92D1-423FC6942052}" type="pres">
      <dgm:prSet presAssocID="{89EFDD50-3644-463E-A0FF-33F914FD255E}" presName="root" presStyleCnt="0"/>
      <dgm:spPr/>
    </dgm:pt>
    <dgm:pt modelId="{2CF3301A-4707-DC45-98C3-0DDF18699855}" type="pres">
      <dgm:prSet presAssocID="{89EFDD50-3644-463E-A0FF-33F914FD255E}" presName="rootComposite" presStyleCnt="0"/>
      <dgm:spPr/>
    </dgm:pt>
    <dgm:pt modelId="{EE4BDD1B-18CA-D348-ACD4-6E309E5306A4}" type="pres">
      <dgm:prSet presAssocID="{89EFDD50-3644-463E-A0FF-33F914FD255E}" presName="rootText" presStyleLbl="node1" presStyleIdx="1" presStyleCnt="2"/>
      <dgm:spPr/>
    </dgm:pt>
    <dgm:pt modelId="{47973FCC-711B-6443-A144-9B615F73BD62}" type="pres">
      <dgm:prSet presAssocID="{89EFDD50-3644-463E-A0FF-33F914FD255E}" presName="rootConnector" presStyleLbl="node1" presStyleIdx="1" presStyleCnt="2"/>
      <dgm:spPr/>
    </dgm:pt>
    <dgm:pt modelId="{F378E511-C0AA-714E-84F6-A7E76BFDE201}" type="pres">
      <dgm:prSet presAssocID="{89EFDD50-3644-463E-A0FF-33F914FD255E}" presName="childShape" presStyleCnt="0"/>
      <dgm:spPr/>
    </dgm:pt>
  </dgm:ptLst>
  <dgm:cxnLst>
    <dgm:cxn modelId="{9AEBFE8A-3475-4044-B743-AF9D4B6F4F05}" type="presOf" srcId="{89EFDD50-3644-463E-A0FF-33F914FD255E}" destId="{47973FCC-711B-6443-A144-9B615F73BD62}" srcOrd="1" destOrd="0" presId="urn:microsoft.com/office/officeart/2005/8/layout/hierarchy3"/>
    <dgm:cxn modelId="{776D89B8-C0C1-5949-8875-9308D988EC34}" type="presOf" srcId="{90FF9B48-A037-4A8A-8091-2666F4A86D79}" destId="{C2B195EA-9D72-B94B-B342-6A393CE1A1B0}" srcOrd="0" destOrd="0" presId="urn:microsoft.com/office/officeart/2005/8/layout/hierarchy3"/>
    <dgm:cxn modelId="{C6175ECA-3976-2B4C-94ED-85C2ACB8A847}" type="presOf" srcId="{90FF9B48-A037-4A8A-8091-2666F4A86D79}" destId="{DA133C77-91DE-A84E-8D8F-90B37CF1EE76}" srcOrd="1" destOrd="0" presId="urn:microsoft.com/office/officeart/2005/8/layout/hierarchy3"/>
    <dgm:cxn modelId="{CE6321D4-09B7-4147-98AA-291002A7BA4F}" type="presOf" srcId="{F6C6B707-B963-4453-A0B5-B3BD2508D18E}" destId="{E8A4A7D2-351F-924D-9B92-BF35EDEA0525}" srcOrd="0" destOrd="0" presId="urn:microsoft.com/office/officeart/2005/8/layout/hierarchy3"/>
    <dgm:cxn modelId="{B02B37EF-9FAF-454D-8018-1501D9DDD27E}" type="presOf" srcId="{89EFDD50-3644-463E-A0FF-33F914FD255E}" destId="{EE4BDD1B-18CA-D348-ACD4-6E309E5306A4}" srcOrd="0" destOrd="0" presId="urn:microsoft.com/office/officeart/2005/8/layout/hierarchy3"/>
    <dgm:cxn modelId="{FA3097F0-47DB-4561-907B-4A580B6CA34C}" srcId="{F6C6B707-B963-4453-A0B5-B3BD2508D18E}" destId="{90FF9B48-A037-4A8A-8091-2666F4A86D79}" srcOrd="0" destOrd="0" parTransId="{19F27765-2FF2-4A07-AA82-19E1C1A985DE}" sibTransId="{86BC58A3-944F-49A7-AEF1-0EA411957538}"/>
    <dgm:cxn modelId="{B07FBFFF-51E5-4059-9E5C-D7810D2954E4}" srcId="{F6C6B707-B963-4453-A0B5-B3BD2508D18E}" destId="{89EFDD50-3644-463E-A0FF-33F914FD255E}" srcOrd="1" destOrd="0" parTransId="{F434D834-7008-4D02-8CFD-A219C1C415A5}" sibTransId="{2D3E0BDC-A004-446C-8C46-A4FE2F8CDE7F}"/>
    <dgm:cxn modelId="{B026C731-563E-D64E-AD81-1ECA9FC7985D}" type="presParOf" srcId="{E8A4A7D2-351F-924D-9B92-BF35EDEA0525}" destId="{3AD1E79C-62FA-6A42-A09F-BBB180F91DEB}" srcOrd="0" destOrd="0" presId="urn:microsoft.com/office/officeart/2005/8/layout/hierarchy3"/>
    <dgm:cxn modelId="{9DF51206-28A9-BA4A-A1DF-C4CDA82EE006}" type="presParOf" srcId="{3AD1E79C-62FA-6A42-A09F-BBB180F91DEB}" destId="{2BD641A7-3B9D-0A48-BDC4-5596E6B3CDA8}" srcOrd="0" destOrd="0" presId="urn:microsoft.com/office/officeart/2005/8/layout/hierarchy3"/>
    <dgm:cxn modelId="{2E029129-C382-A546-937E-A55C463B494E}" type="presParOf" srcId="{2BD641A7-3B9D-0A48-BDC4-5596E6B3CDA8}" destId="{C2B195EA-9D72-B94B-B342-6A393CE1A1B0}" srcOrd="0" destOrd="0" presId="urn:microsoft.com/office/officeart/2005/8/layout/hierarchy3"/>
    <dgm:cxn modelId="{69B77D78-3B1E-CA4B-BA67-9DF13D005781}" type="presParOf" srcId="{2BD641A7-3B9D-0A48-BDC4-5596E6B3CDA8}" destId="{DA133C77-91DE-A84E-8D8F-90B37CF1EE76}" srcOrd="1" destOrd="0" presId="urn:microsoft.com/office/officeart/2005/8/layout/hierarchy3"/>
    <dgm:cxn modelId="{129437C6-8B4D-AF40-B004-986DFAC8E0DD}" type="presParOf" srcId="{3AD1E79C-62FA-6A42-A09F-BBB180F91DEB}" destId="{EBA23A15-681A-6F41-BBB8-C82311364E6E}" srcOrd="1" destOrd="0" presId="urn:microsoft.com/office/officeart/2005/8/layout/hierarchy3"/>
    <dgm:cxn modelId="{159B7561-8141-C84E-BB6C-3D5E05D47A50}" type="presParOf" srcId="{E8A4A7D2-351F-924D-9B92-BF35EDEA0525}" destId="{9989C791-6A41-064B-92D1-423FC6942052}" srcOrd="1" destOrd="0" presId="urn:microsoft.com/office/officeart/2005/8/layout/hierarchy3"/>
    <dgm:cxn modelId="{A6D6585D-02DD-0B49-A939-1C3D37088E24}" type="presParOf" srcId="{9989C791-6A41-064B-92D1-423FC6942052}" destId="{2CF3301A-4707-DC45-98C3-0DDF18699855}" srcOrd="0" destOrd="0" presId="urn:microsoft.com/office/officeart/2005/8/layout/hierarchy3"/>
    <dgm:cxn modelId="{8FC67928-3AE7-324B-B840-C52245DE6076}" type="presParOf" srcId="{2CF3301A-4707-DC45-98C3-0DDF18699855}" destId="{EE4BDD1B-18CA-D348-ACD4-6E309E5306A4}" srcOrd="0" destOrd="0" presId="urn:microsoft.com/office/officeart/2005/8/layout/hierarchy3"/>
    <dgm:cxn modelId="{D0FE7A01-7999-E546-AE90-FBAA9AA4E36D}" type="presParOf" srcId="{2CF3301A-4707-DC45-98C3-0DDF18699855}" destId="{47973FCC-711B-6443-A144-9B615F73BD62}" srcOrd="1" destOrd="0" presId="urn:microsoft.com/office/officeart/2005/8/layout/hierarchy3"/>
    <dgm:cxn modelId="{357BC9E0-1018-4143-BC8B-D2531331C968}" type="presParOf" srcId="{9989C791-6A41-064B-92D1-423FC6942052}" destId="{F378E511-C0AA-714E-84F6-A7E76BFDE20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4FF731-3C67-4F81-89DF-37CF5BAA20F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7DE237C-6924-445E-9E52-0CFFE2A3EAFE}">
      <dgm:prSet/>
      <dgm:spPr/>
      <dgm:t>
        <a:bodyPr/>
        <a:lstStyle/>
        <a:p>
          <a:r>
            <a:rPr lang="en-US"/>
            <a:t>If the P-value is higher than the significance level, then the sample  data could have occurred because of sampling variability.</a:t>
          </a:r>
        </a:p>
      </dgm:t>
    </dgm:pt>
    <dgm:pt modelId="{83255574-EC3A-4FAA-8DF2-C4F87E04C343}" type="parTrans" cxnId="{CD3E4D72-2115-4E7F-AEC1-1F4FBF7C9E6E}">
      <dgm:prSet/>
      <dgm:spPr/>
      <dgm:t>
        <a:bodyPr/>
        <a:lstStyle/>
        <a:p>
          <a:endParaRPr lang="en-US"/>
        </a:p>
      </dgm:t>
    </dgm:pt>
    <dgm:pt modelId="{ACA780A2-09E2-44BC-8E71-CB6D2D9FAF76}" type="sibTrans" cxnId="{CD3E4D72-2115-4E7F-AEC1-1F4FBF7C9E6E}">
      <dgm:prSet/>
      <dgm:spPr/>
      <dgm:t>
        <a:bodyPr/>
        <a:lstStyle/>
        <a:p>
          <a:endParaRPr lang="en-US"/>
        </a:p>
      </dgm:t>
    </dgm:pt>
    <dgm:pt modelId="{E0F0F1C8-8C27-4C18-9FD1-873BCDC03DA7}">
      <dgm:prSet/>
      <dgm:spPr/>
      <dgm:t>
        <a:bodyPr/>
        <a:lstStyle/>
        <a:p>
          <a:r>
            <a:rPr lang="en-US"/>
            <a:t>P-value higher than the significance level → Could be sampling variability → Fail to reject 𝐻0.</a:t>
          </a:r>
        </a:p>
      </dgm:t>
    </dgm:pt>
    <dgm:pt modelId="{D6151098-A9DB-44CB-A4F7-EADFA65160A3}" type="parTrans" cxnId="{37FC5156-E6D5-4CB0-978A-AE410D8DADBA}">
      <dgm:prSet/>
      <dgm:spPr/>
      <dgm:t>
        <a:bodyPr/>
        <a:lstStyle/>
        <a:p>
          <a:endParaRPr lang="en-US"/>
        </a:p>
      </dgm:t>
    </dgm:pt>
    <dgm:pt modelId="{DA045371-3B7A-4CEB-ABF7-25DD5CEEDDB2}" type="sibTrans" cxnId="{37FC5156-E6D5-4CB0-978A-AE410D8DADBA}">
      <dgm:prSet/>
      <dgm:spPr/>
      <dgm:t>
        <a:bodyPr/>
        <a:lstStyle/>
        <a:p>
          <a:endParaRPr lang="en-US"/>
        </a:p>
      </dgm:t>
    </dgm:pt>
    <dgm:pt modelId="{06D1E216-54D2-DB4E-83EE-113103AB434F}" type="pres">
      <dgm:prSet presAssocID="{134FF731-3C67-4F81-89DF-37CF5BAA20FA}" presName="linear" presStyleCnt="0">
        <dgm:presLayoutVars>
          <dgm:animLvl val="lvl"/>
          <dgm:resizeHandles val="exact"/>
        </dgm:presLayoutVars>
      </dgm:prSet>
      <dgm:spPr/>
    </dgm:pt>
    <dgm:pt modelId="{C09DD9E7-39E1-6642-A4DE-E0386B71F69E}" type="pres">
      <dgm:prSet presAssocID="{77DE237C-6924-445E-9E52-0CFFE2A3EAFE}" presName="parentText" presStyleLbl="node1" presStyleIdx="0" presStyleCnt="2">
        <dgm:presLayoutVars>
          <dgm:chMax val="0"/>
          <dgm:bulletEnabled val="1"/>
        </dgm:presLayoutVars>
      </dgm:prSet>
      <dgm:spPr/>
    </dgm:pt>
    <dgm:pt modelId="{A7273079-A475-2545-B7AD-2C763E7A6779}" type="pres">
      <dgm:prSet presAssocID="{ACA780A2-09E2-44BC-8E71-CB6D2D9FAF76}" presName="spacer" presStyleCnt="0"/>
      <dgm:spPr/>
    </dgm:pt>
    <dgm:pt modelId="{BFB2901C-DB97-4849-BB13-F0D78CFFA455}" type="pres">
      <dgm:prSet presAssocID="{E0F0F1C8-8C27-4C18-9FD1-873BCDC03DA7}" presName="parentText" presStyleLbl="node1" presStyleIdx="1" presStyleCnt="2">
        <dgm:presLayoutVars>
          <dgm:chMax val="0"/>
          <dgm:bulletEnabled val="1"/>
        </dgm:presLayoutVars>
      </dgm:prSet>
      <dgm:spPr/>
    </dgm:pt>
  </dgm:ptLst>
  <dgm:cxnLst>
    <dgm:cxn modelId="{0A309700-9DCA-2648-84C3-827E9D579B05}" type="presOf" srcId="{77DE237C-6924-445E-9E52-0CFFE2A3EAFE}" destId="{C09DD9E7-39E1-6642-A4DE-E0386B71F69E}" srcOrd="0" destOrd="0" presId="urn:microsoft.com/office/officeart/2005/8/layout/vList2"/>
    <dgm:cxn modelId="{121AA855-E7E9-A24D-A8D5-44DAE5EB5799}" type="presOf" srcId="{E0F0F1C8-8C27-4C18-9FD1-873BCDC03DA7}" destId="{BFB2901C-DB97-4849-BB13-F0D78CFFA455}" srcOrd="0" destOrd="0" presId="urn:microsoft.com/office/officeart/2005/8/layout/vList2"/>
    <dgm:cxn modelId="{37FC5156-E6D5-4CB0-978A-AE410D8DADBA}" srcId="{134FF731-3C67-4F81-89DF-37CF5BAA20FA}" destId="{E0F0F1C8-8C27-4C18-9FD1-873BCDC03DA7}" srcOrd="1" destOrd="0" parTransId="{D6151098-A9DB-44CB-A4F7-EADFA65160A3}" sibTransId="{DA045371-3B7A-4CEB-ABF7-25DD5CEEDDB2}"/>
    <dgm:cxn modelId="{87F4606C-BD7A-4C4F-B714-44E22FFD6038}" type="presOf" srcId="{134FF731-3C67-4F81-89DF-37CF5BAA20FA}" destId="{06D1E216-54D2-DB4E-83EE-113103AB434F}" srcOrd="0" destOrd="0" presId="urn:microsoft.com/office/officeart/2005/8/layout/vList2"/>
    <dgm:cxn modelId="{CD3E4D72-2115-4E7F-AEC1-1F4FBF7C9E6E}" srcId="{134FF731-3C67-4F81-89DF-37CF5BAA20FA}" destId="{77DE237C-6924-445E-9E52-0CFFE2A3EAFE}" srcOrd="0" destOrd="0" parTransId="{83255574-EC3A-4FAA-8DF2-C4F87E04C343}" sibTransId="{ACA780A2-09E2-44BC-8E71-CB6D2D9FAF76}"/>
    <dgm:cxn modelId="{CB710F35-623A-5748-A5B4-D5338A7294B6}" type="presParOf" srcId="{06D1E216-54D2-DB4E-83EE-113103AB434F}" destId="{C09DD9E7-39E1-6642-A4DE-E0386B71F69E}" srcOrd="0" destOrd="0" presId="urn:microsoft.com/office/officeart/2005/8/layout/vList2"/>
    <dgm:cxn modelId="{430C7D60-E788-AA46-BA4F-A072E8583BE4}" type="presParOf" srcId="{06D1E216-54D2-DB4E-83EE-113103AB434F}" destId="{A7273079-A475-2545-B7AD-2C763E7A6779}" srcOrd="1" destOrd="0" presId="urn:microsoft.com/office/officeart/2005/8/layout/vList2"/>
    <dgm:cxn modelId="{45647CCD-4206-E44D-BB70-CBD63012D73F}" type="presParOf" srcId="{06D1E216-54D2-DB4E-83EE-113103AB434F}" destId="{BFB2901C-DB97-4849-BB13-F0D78CFFA45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C4B33-9AB0-1E40-900C-641B3424B277}">
      <dsp:nvSpPr>
        <dsp:cNvPr id="0" name=""/>
        <dsp:cNvSpPr/>
      </dsp:nvSpPr>
      <dsp:spPr>
        <a:xfrm>
          <a:off x="0" y="0"/>
          <a:ext cx="8414428" cy="7547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When we start to run a Hypothesis Test, our random sample data is almost always going disagree with the null Hypothesis, even the null hypothesis is absolutely correct.</a:t>
          </a:r>
        </a:p>
      </dsp:txBody>
      <dsp:txXfrm>
        <a:off x="22105" y="22105"/>
        <a:ext cx="7511741" cy="710494"/>
      </dsp:txXfrm>
    </dsp:sp>
    <dsp:sp modelId="{EB71ECC0-8395-594C-80C1-938409D67977}">
      <dsp:nvSpPr>
        <dsp:cNvPr id="0" name=""/>
        <dsp:cNvSpPr/>
      </dsp:nvSpPr>
      <dsp:spPr>
        <a:xfrm>
          <a:off x="628350" y="859525"/>
          <a:ext cx="8414428" cy="754704"/>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Test Statistic: A number calculated in order to determine if the sample data significantly disagrees with the null hypothesis.</a:t>
          </a:r>
        </a:p>
      </dsp:txBody>
      <dsp:txXfrm>
        <a:off x="650455" y="881630"/>
        <a:ext cx="7251309" cy="710494"/>
      </dsp:txXfrm>
    </dsp:sp>
    <dsp:sp modelId="{06B2FFBD-D170-6E47-B880-DB39BEF47DE9}">
      <dsp:nvSpPr>
        <dsp:cNvPr id="0" name=""/>
        <dsp:cNvSpPr/>
      </dsp:nvSpPr>
      <dsp:spPr>
        <a:xfrm>
          <a:off x="1256700" y="1719050"/>
          <a:ext cx="8414428" cy="754704"/>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Using Test Statistics and Critical Values to Judge Significance</a:t>
          </a:r>
        </a:p>
      </dsp:txBody>
      <dsp:txXfrm>
        <a:off x="1278805" y="1741155"/>
        <a:ext cx="7251309" cy="710494"/>
      </dsp:txXfrm>
    </dsp:sp>
    <dsp:sp modelId="{B6A0164B-FEB0-8541-8383-383EB8160249}">
      <dsp:nvSpPr>
        <dsp:cNvPr id="0" name=""/>
        <dsp:cNvSpPr/>
      </dsp:nvSpPr>
      <dsp:spPr>
        <a:xfrm>
          <a:off x="1885050" y="2578575"/>
          <a:ext cx="8414428" cy="754704"/>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Key question: How can we tell if the test statistic indicates a significant disagreement between the sample data and the null hypothesis? The answer to this is to compare the test statistic to a critical value. </a:t>
          </a:r>
        </a:p>
      </dsp:txBody>
      <dsp:txXfrm>
        <a:off x="1907155" y="2600680"/>
        <a:ext cx="7251309" cy="710494"/>
      </dsp:txXfrm>
    </dsp:sp>
    <dsp:sp modelId="{D7A73EEB-AD14-6A4B-823C-1C0041EC7063}">
      <dsp:nvSpPr>
        <dsp:cNvPr id="0" name=""/>
        <dsp:cNvSpPr/>
      </dsp:nvSpPr>
      <dsp:spPr>
        <a:xfrm>
          <a:off x="2513400" y="3438100"/>
          <a:ext cx="8414428" cy="75470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Critical Value: We compare a test statistic to this number to determine if the sample data significantly disagrees with the null hypothesis. Critical values and test statistics are always different depending on the situation.</a:t>
          </a:r>
        </a:p>
      </dsp:txBody>
      <dsp:txXfrm>
        <a:off x="2535505" y="3460205"/>
        <a:ext cx="7251309" cy="710494"/>
      </dsp:txXfrm>
    </dsp:sp>
    <dsp:sp modelId="{19AE055C-CA54-A642-8CD5-1EB6FEC41D44}">
      <dsp:nvSpPr>
        <dsp:cNvPr id="0" name=""/>
        <dsp:cNvSpPr/>
      </dsp:nvSpPr>
      <dsp:spPr>
        <a:xfrm>
          <a:off x="7923870" y="551353"/>
          <a:ext cx="490558" cy="49055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034246" y="551353"/>
        <a:ext cx="269806" cy="369145"/>
      </dsp:txXfrm>
    </dsp:sp>
    <dsp:sp modelId="{4E4FCB0B-16B8-EB44-B3BE-B19DE63F669F}">
      <dsp:nvSpPr>
        <dsp:cNvPr id="0" name=""/>
        <dsp:cNvSpPr/>
      </dsp:nvSpPr>
      <dsp:spPr>
        <a:xfrm>
          <a:off x="8552220" y="1410878"/>
          <a:ext cx="490558" cy="490558"/>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62596" y="1410878"/>
        <a:ext cx="269806" cy="369145"/>
      </dsp:txXfrm>
    </dsp:sp>
    <dsp:sp modelId="{9E4E22B4-2359-5A43-85B7-705AD35E148B}">
      <dsp:nvSpPr>
        <dsp:cNvPr id="0" name=""/>
        <dsp:cNvSpPr/>
      </dsp:nvSpPr>
      <dsp:spPr>
        <a:xfrm>
          <a:off x="9180570" y="2257825"/>
          <a:ext cx="490558" cy="490558"/>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290946" y="2257825"/>
        <a:ext cx="269806" cy="369145"/>
      </dsp:txXfrm>
    </dsp:sp>
    <dsp:sp modelId="{848EB12C-5C33-D840-816F-E279362F4D28}">
      <dsp:nvSpPr>
        <dsp:cNvPr id="0" name=""/>
        <dsp:cNvSpPr/>
      </dsp:nvSpPr>
      <dsp:spPr>
        <a:xfrm>
          <a:off x="9808920" y="3125736"/>
          <a:ext cx="490558" cy="490558"/>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919296" y="3125736"/>
        <a:ext cx="269806" cy="369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195EA-9D72-B94B-B342-6A393CE1A1B0}">
      <dsp:nvSpPr>
        <dsp:cNvPr id="0" name=""/>
        <dsp:cNvSpPr/>
      </dsp:nvSpPr>
      <dsp:spPr>
        <a:xfrm>
          <a:off x="1333" y="882495"/>
          <a:ext cx="4855627" cy="24278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 If the test statistic falls in the tail determined by the critical value (or values), then the sample data significantly disagrees with the null hypothesis. </a:t>
          </a:r>
        </a:p>
      </dsp:txBody>
      <dsp:txXfrm>
        <a:off x="72441" y="953603"/>
        <a:ext cx="4713411" cy="2285597"/>
      </dsp:txXfrm>
    </dsp:sp>
    <dsp:sp modelId="{EE4BDD1B-18CA-D348-ACD4-6E309E5306A4}">
      <dsp:nvSpPr>
        <dsp:cNvPr id="0" name=""/>
        <dsp:cNvSpPr/>
      </dsp:nvSpPr>
      <dsp:spPr>
        <a:xfrm>
          <a:off x="6070867" y="882495"/>
          <a:ext cx="4855627" cy="24278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 If the test statistic does NOT fall in the tail determined by the critical value (or values), then the sample data does NOT significantly disagree with the null hypothesis.</a:t>
          </a:r>
        </a:p>
      </dsp:txBody>
      <dsp:txXfrm>
        <a:off x="6141975" y="953603"/>
        <a:ext cx="4713411" cy="2285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DD9E7-39E1-6642-A4DE-E0386B71F69E}">
      <dsp:nvSpPr>
        <dsp:cNvPr id="0" name=""/>
        <dsp:cNvSpPr/>
      </dsp:nvSpPr>
      <dsp:spPr>
        <a:xfrm>
          <a:off x="0" y="31329"/>
          <a:ext cx="10515600" cy="20896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If the P-value is higher than the significance level, then the sample  data could have occurred because of sampling variability.</a:t>
          </a:r>
        </a:p>
      </dsp:txBody>
      <dsp:txXfrm>
        <a:off x="102007" y="133336"/>
        <a:ext cx="10311586" cy="1885605"/>
      </dsp:txXfrm>
    </dsp:sp>
    <dsp:sp modelId="{BFB2901C-DB97-4849-BB13-F0D78CFFA455}">
      <dsp:nvSpPr>
        <dsp:cNvPr id="0" name=""/>
        <dsp:cNvSpPr/>
      </dsp:nvSpPr>
      <dsp:spPr>
        <a:xfrm>
          <a:off x="0" y="2230389"/>
          <a:ext cx="10515600" cy="20896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P-value higher than the significance level → Could be sampling variability → Fail to reject 𝐻0.</a:t>
          </a:r>
        </a:p>
      </dsp:txBody>
      <dsp:txXfrm>
        <a:off x="102007" y="2332396"/>
        <a:ext cx="10311586" cy="188560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89CC0-CFC4-5049-8B6A-92FEC212B968}" type="datetimeFigureOut">
              <a:rPr lang="en-US" smtClean="0"/>
              <a:t>11/30/25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E712E-F40E-4040-88AC-E4B585198837}" type="slidenum">
              <a:rPr lang="en-US" smtClean="0"/>
              <a:t>‹#›</a:t>
            </a:fld>
            <a:endParaRPr lang="en-US"/>
          </a:p>
        </p:txBody>
      </p:sp>
    </p:spTree>
    <p:extLst>
      <p:ext uri="{BB962C8B-B14F-4D97-AF65-F5344CB8AC3E}">
        <p14:creationId xmlns:p14="http://schemas.microsoft.com/office/powerpoint/2010/main" val="3477943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Bootstraping creates many bootstrap samples, completes many bootsrap statistics, and the collection of thos statistics forms a bootsrap distribution.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75311-BE1C-2346-AA76-1FB1F2E94E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17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Bootstraping creates many bootstrap samples, completes many bootsrap statistics, and the collection of thos statistics forms a bootsrap distribution.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75311-BE1C-2346-AA76-1FB1F2E94E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80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Bootstraping creates many bootstrap samples, completes many bootsrap statistics, and the collection of thos statistics forms a bootsrap distribution.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75311-BE1C-2346-AA76-1FB1F2E94E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67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Bootstraping creates many bootstrap samples, completes many bootsrap statistics, and the collection of thos statistics forms a bootsrap distribution.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75311-BE1C-2346-AA76-1FB1F2E94E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23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Bootstraping creates many bootstrap samples, completes many bootsrap statistics, and the collection of thos statistics forms a bootsrap distribution.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75311-BE1C-2346-AA76-1FB1F2E94E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42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Bootstraping creates many bootstrap samples, completes many bootsrap statistics, and the collection of thos statistics forms a bootsrap distribution.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75311-BE1C-2346-AA76-1FB1F2E94E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21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Bootstraping creates many bootstrap samples, completes many bootsrap statistics, and the collection of thos statistics forms a bootsrap distribution.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75311-BE1C-2346-AA76-1FB1F2E94E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07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101-F193-950D-F083-CD50FB807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40A49F-4A22-8A4D-0152-940D1627C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0CE013-CAEF-05B9-98BF-F9C0519D3114}"/>
              </a:ext>
            </a:extLst>
          </p:cNvPr>
          <p:cNvSpPr>
            <a:spLocks noGrp="1"/>
          </p:cNvSpPr>
          <p:nvPr>
            <p:ph type="dt" sz="half" idx="10"/>
          </p:nvPr>
        </p:nvSpPr>
        <p:spPr/>
        <p:txBody>
          <a:bodyPr/>
          <a:lstStyle/>
          <a:p>
            <a:fld id="{F7175DBF-D11A-5346-B842-22FAE17F0555}" type="datetimeFigureOut">
              <a:rPr lang="en-US" smtClean="0"/>
              <a:t>11/30/25</a:t>
            </a:fld>
            <a:endParaRPr lang="en-US"/>
          </a:p>
        </p:txBody>
      </p:sp>
      <p:sp>
        <p:nvSpPr>
          <p:cNvPr id="5" name="Footer Placeholder 4">
            <a:extLst>
              <a:ext uri="{FF2B5EF4-FFF2-40B4-BE49-F238E27FC236}">
                <a16:creationId xmlns:a16="http://schemas.microsoft.com/office/drawing/2014/main" id="{BA5216E5-249E-293E-2DBF-109D2416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FAA8D-2DAA-7884-CFD1-602E6D24659D}"/>
              </a:ext>
            </a:extLst>
          </p:cNvPr>
          <p:cNvSpPr>
            <a:spLocks noGrp="1"/>
          </p:cNvSpPr>
          <p:nvPr>
            <p:ph type="sldNum" sz="quarter" idx="12"/>
          </p:nvPr>
        </p:nvSpPr>
        <p:spPr/>
        <p:txBody>
          <a:bodyPr/>
          <a:lstStyle/>
          <a:p>
            <a:fld id="{0E4705A7-5615-814E-838F-E4F7C5E8B086}" type="slidenum">
              <a:rPr lang="en-US" smtClean="0"/>
              <a:t>‹#›</a:t>
            </a:fld>
            <a:endParaRPr lang="en-US"/>
          </a:p>
        </p:txBody>
      </p:sp>
    </p:spTree>
    <p:extLst>
      <p:ext uri="{BB962C8B-B14F-4D97-AF65-F5344CB8AC3E}">
        <p14:creationId xmlns:p14="http://schemas.microsoft.com/office/powerpoint/2010/main" val="117149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65B7-4A77-6F4E-9F24-C5DA5A9090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4B88FB-BE7B-002D-3BB5-B8852B6A1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14012-5852-16FE-807F-D9856D507F9B}"/>
              </a:ext>
            </a:extLst>
          </p:cNvPr>
          <p:cNvSpPr>
            <a:spLocks noGrp="1"/>
          </p:cNvSpPr>
          <p:nvPr>
            <p:ph type="dt" sz="half" idx="10"/>
          </p:nvPr>
        </p:nvSpPr>
        <p:spPr/>
        <p:txBody>
          <a:bodyPr/>
          <a:lstStyle/>
          <a:p>
            <a:fld id="{F7175DBF-D11A-5346-B842-22FAE17F0555}" type="datetimeFigureOut">
              <a:rPr lang="en-US" smtClean="0"/>
              <a:t>11/30/25</a:t>
            </a:fld>
            <a:endParaRPr lang="en-US"/>
          </a:p>
        </p:txBody>
      </p:sp>
      <p:sp>
        <p:nvSpPr>
          <p:cNvPr id="5" name="Footer Placeholder 4">
            <a:extLst>
              <a:ext uri="{FF2B5EF4-FFF2-40B4-BE49-F238E27FC236}">
                <a16:creationId xmlns:a16="http://schemas.microsoft.com/office/drawing/2014/main" id="{984E96F5-34F3-5F27-8667-A8E4CB58A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6FADF-D09A-AC78-24C7-179D63CEB7C3}"/>
              </a:ext>
            </a:extLst>
          </p:cNvPr>
          <p:cNvSpPr>
            <a:spLocks noGrp="1"/>
          </p:cNvSpPr>
          <p:nvPr>
            <p:ph type="sldNum" sz="quarter" idx="12"/>
          </p:nvPr>
        </p:nvSpPr>
        <p:spPr/>
        <p:txBody>
          <a:bodyPr/>
          <a:lstStyle/>
          <a:p>
            <a:fld id="{0E4705A7-5615-814E-838F-E4F7C5E8B086}" type="slidenum">
              <a:rPr lang="en-US" smtClean="0"/>
              <a:t>‹#›</a:t>
            </a:fld>
            <a:endParaRPr lang="en-US"/>
          </a:p>
        </p:txBody>
      </p:sp>
    </p:spTree>
    <p:extLst>
      <p:ext uri="{BB962C8B-B14F-4D97-AF65-F5344CB8AC3E}">
        <p14:creationId xmlns:p14="http://schemas.microsoft.com/office/powerpoint/2010/main" val="57942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F8D9DF-482A-F25E-62F2-8CC3633D81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5094D6-400E-6B17-DFD9-0066DE0517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065A0-E8C3-9AEA-8833-5981830B5A12}"/>
              </a:ext>
            </a:extLst>
          </p:cNvPr>
          <p:cNvSpPr>
            <a:spLocks noGrp="1"/>
          </p:cNvSpPr>
          <p:nvPr>
            <p:ph type="dt" sz="half" idx="10"/>
          </p:nvPr>
        </p:nvSpPr>
        <p:spPr/>
        <p:txBody>
          <a:bodyPr/>
          <a:lstStyle/>
          <a:p>
            <a:fld id="{F7175DBF-D11A-5346-B842-22FAE17F0555}" type="datetimeFigureOut">
              <a:rPr lang="en-US" smtClean="0"/>
              <a:t>11/30/25</a:t>
            </a:fld>
            <a:endParaRPr lang="en-US"/>
          </a:p>
        </p:txBody>
      </p:sp>
      <p:sp>
        <p:nvSpPr>
          <p:cNvPr id="5" name="Footer Placeholder 4">
            <a:extLst>
              <a:ext uri="{FF2B5EF4-FFF2-40B4-BE49-F238E27FC236}">
                <a16:creationId xmlns:a16="http://schemas.microsoft.com/office/drawing/2014/main" id="{945BD949-9229-13B6-4FFF-5DC1D3D9B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C85CA-A76D-0E99-B09F-D0A99D983A8A}"/>
              </a:ext>
            </a:extLst>
          </p:cNvPr>
          <p:cNvSpPr>
            <a:spLocks noGrp="1"/>
          </p:cNvSpPr>
          <p:nvPr>
            <p:ph type="sldNum" sz="quarter" idx="12"/>
          </p:nvPr>
        </p:nvSpPr>
        <p:spPr/>
        <p:txBody>
          <a:bodyPr/>
          <a:lstStyle/>
          <a:p>
            <a:fld id="{0E4705A7-5615-814E-838F-E4F7C5E8B086}" type="slidenum">
              <a:rPr lang="en-US" smtClean="0"/>
              <a:t>‹#›</a:t>
            </a:fld>
            <a:endParaRPr lang="en-US"/>
          </a:p>
        </p:txBody>
      </p:sp>
    </p:spTree>
    <p:extLst>
      <p:ext uri="{BB962C8B-B14F-4D97-AF65-F5344CB8AC3E}">
        <p14:creationId xmlns:p14="http://schemas.microsoft.com/office/powerpoint/2010/main" val="327831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779F-2ADF-91AF-2404-949E88279B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F5B4D-E439-8C15-8326-932A576D8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1440E-4BC6-3DE6-7B88-88A58AEFDA17}"/>
              </a:ext>
            </a:extLst>
          </p:cNvPr>
          <p:cNvSpPr>
            <a:spLocks noGrp="1"/>
          </p:cNvSpPr>
          <p:nvPr>
            <p:ph type="dt" sz="half" idx="10"/>
          </p:nvPr>
        </p:nvSpPr>
        <p:spPr/>
        <p:txBody>
          <a:bodyPr/>
          <a:lstStyle/>
          <a:p>
            <a:fld id="{F7175DBF-D11A-5346-B842-22FAE17F0555}" type="datetimeFigureOut">
              <a:rPr lang="en-US" smtClean="0"/>
              <a:t>11/30/25</a:t>
            </a:fld>
            <a:endParaRPr lang="en-US"/>
          </a:p>
        </p:txBody>
      </p:sp>
      <p:sp>
        <p:nvSpPr>
          <p:cNvPr id="5" name="Footer Placeholder 4">
            <a:extLst>
              <a:ext uri="{FF2B5EF4-FFF2-40B4-BE49-F238E27FC236}">
                <a16:creationId xmlns:a16="http://schemas.microsoft.com/office/drawing/2014/main" id="{ACEE40F6-1DC5-BFA3-37F6-5A0967B42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FBB53-F163-51EE-FACA-EE4C51603D07}"/>
              </a:ext>
            </a:extLst>
          </p:cNvPr>
          <p:cNvSpPr>
            <a:spLocks noGrp="1"/>
          </p:cNvSpPr>
          <p:nvPr>
            <p:ph type="sldNum" sz="quarter" idx="12"/>
          </p:nvPr>
        </p:nvSpPr>
        <p:spPr/>
        <p:txBody>
          <a:bodyPr/>
          <a:lstStyle/>
          <a:p>
            <a:fld id="{0E4705A7-5615-814E-838F-E4F7C5E8B086}" type="slidenum">
              <a:rPr lang="en-US" smtClean="0"/>
              <a:t>‹#›</a:t>
            </a:fld>
            <a:endParaRPr lang="en-US"/>
          </a:p>
        </p:txBody>
      </p:sp>
    </p:spTree>
    <p:extLst>
      <p:ext uri="{BB962C8B-B14F-4D97-AF65-F5344CB8AC3E}">
        <p14:creationId xmlns:p14="http://schemas.microsoft.com/office/powerpoint/2010/main" val="66957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DD3B-456B-F009-B71F-24FCF1CDC8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710E46-839F-7886-62DA-318F99C82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C5E558-0803-2AA8-0DF4-3D0A9A2719B5}"/>
              </a:ext>
            </a:extLst>
          </p:cNvPr>
          <p:cNvSpPr>
            <a:spLocks noGrp="1"/>
          </p:cNvSpPr>
          <p:nvPr>
            <p:ph type="dt" sz="half" idx="10"/>
          </p:nvPr>
        </p:nvSpPr>
        <p:spPr/>
        <p:txBody>
          <a:bodyPr/>
          <a:lstStyle/>
          <a:p>
            <a:fld id="{F7175DBF-D11A-5346-B842-22FAE17F0555}" type="datetimeFigureOut">
              <a:rPr lang="en-US" smtClean="0"/>
              <a:t>11/30/25</a:t>
            </a:fld>
            <a:endParaRPr lang="en-US"/>
          </a:p>
        </p:txBody>
      </p:sp>
      <p:sp>
        <p:nvSpPr>
          <p:cNvPr id="5" name="Footer Placeholder 4">
            <a:extLst>
              <a:ext uri="{FF2B5EF4-FFF2-40B4-BE49-F238E27FC236}">
                <a16:creationId xmlns:a16="http://schemas.microsoft.com/office/drawing/2014/main" id="{46FA0E84-7167-BB62-A5EA-8F266CC42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E2B88-3E0D-58D0-6E5A-A8C83F307492}"/>
              </a:ext>
            </a:extLst>
          </p:cNvPr>
          <p:cNvSpPr>
            <a:spLocks noGrp="1"/>
          </p:cNvSpPr>
          <p:nvPr>
            <p:ph type="sldNum" sz="quarter" idx="12"/>
          </p:nvPr>
        </p:nvSpPr>
        <p:spPr/>
        <p:txBody>
          <a:bodyPr/>
          <a:lstStyle/>
          <a:p>
            <a:fld id="{0E4705A7-5615-814E-838F-E4F7C5E8B086}" type="slidenum">
              <a:rPr lang="en-US" smtClean="0"/>
              <a:t>‹#›</a:t>
            </a:fld>
            <a:endParaRPr lang="en-US"/>
          </a:p>
        </p:txBody>
      </p:sp>
    </p:spTree>
    <p:extLst>
      <p:ext uri="{BB962C8B-B14F-4D97-AF65-F5344CB8AC3E}">
        <p14:creationId xmlns:p14="http://schemas.microsoft.com/office/powerpoint/2010/main" val="159603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C84D-12AB-6928-2060-1FBD0A603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18893-CA31-7472-F54D-03315EE2D8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BE3C82-C511-52B6-1696-5123168EBA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49BC0D-CE53-58A2-AFE4-85A0D9D32BCC}"/>
              </a:ext>
            </a:extLst>
          </p:cNvPr>
          <p:cNvSpPr>
            <a:spLocks noGrp="1"/>
          </p:cNvSpPr>
          <p:nvPr>
            <p:ph type="dt" sz="half" idx="10"/>
          </p:nvPr>
        </p:nvSpPr>
        <p:spPr/>
        <p:txBody>
          <a:bodyPr/>
          <a:lstStyle/>
          <a:p>
            <a:fld id="{F7175DBF-D11A-5346-B842-22FAE17F0555}" type="datetimeFigureOut">
              <a:rPr lang="en-US" smtClean="0"/>
              <a:t>11/30/25</a:t>
            </a:fld>
            <a:endParaRPr lang="en-US"/>
          </a:p>
        </p:txBody>
      </p:sp>
      <p:sp>
        <p:nvSpPr>
          <p:cNvPr id="6" name="Footer Placeholder 5">
            <a:extLst>
              <a:ext uri="{FF2B5EF4-FFF2-40B4-BE49-F238E27FC236}">
                <a16:creationId xmlns:a16="http://schemas.microsoft.com/office/drawing/2014/main" id="{9C0C969F-BC0D-07F5-6217-57AE01C81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D719E-C599-343D-5DB0-4049E97A487D}"/>
              </a:ext>
            </a:extLst>
          </p:cNvPr>
          <p:cNvSpPr>
            <a:spLocks noGrp="1"/>
          </p:cNvSpPr>
          <p:nvPr>
            <p:ph type="sldNum" sz="quarter" idx="12"/>
          </p:nvPr>
        </p:nvSpPr>
        <p:spPr/>
        <p:txBody>
          <a:bodyPr/>
          <a:lstStyle/>
          <a:p>
            <a:fld id="{0E4705A7-5615-814E-838F-E4F7C5E8B086}" type="slidenum">
              <a:rPr lang="en-US" smtClean="0"/>
              <a:t>‹#›</a:t>
            </a:fld>
            <a:endParaRPr lang="en-US"/>
          </a:p>
        </p:txBody>
      </p:sp>
    </p:spTree>
    <p:extLst>
      <p:ext uri="{BB962C8B-B14F-4D97-AF65-F5344CB8AC3E}">
        <p14:creationId xmlns:p14="http://schemas.microsoft.com/office/powerpoint/2010/main" val="232829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B102-D6F7-2B7D-17DD-91D2ECB6B8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360B08-6937-15F2-003B-4F54BD03F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C4C493-7AA8-13CB-03ED-C52C025D27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F0574B-A584-FAA8-1640-98DC465B9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0D6093-C2EE-12E5-4AF9-C4B7DE08D3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D928AB-6822-A03A-B3D1-878ACCB397C6}"/>
              </a:ext>
            </a:extLst>
          </p:cNvPr>
          <p:cNvSpPr>
            <a:spLocks noGrp="1"/>
          </p:cNvSpPr>
          <p:nvPr>
            <p:ph type="dt" sz="half" idx="10"/>
          </p:nvPr>
        </p:nvSpPr>
        <p:spPr/>
        <p:txBody>
          <a:bodyPr/>
          <a:lstStyle/>
          <a:p>
            <a:fld id="{F7175DBF-D11A-5346-B842-22FAE17F0555}" type="datetimeFigureOut">
              <a:rPr lang="en-US" smtClean="0"/>
              <a:t>11/30/25</a:t>
            </a:fld>
            <a:endParaRPr lang="en-US"/>
          </a:p>
        </p:txBody>
      </p:sp>
      <p:sp>
        <p:nvSpPr>
          <p:cNvPr id="8" name="Footer Placeholder 7">
            <a:extLst>
              <a:ext uri="{FF2B5EF4-FFF2-40B4-BE49-F238E27FC236}">
                <a16:creationId xmlns:a16="http://schemas.microsoft.com/office/drawing/2014/main" id="{025D9CE5-2FC4-2E0D-E040-EB241AC69E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3FFA62-5BCA-9030-ACCA-75E4C3558012}"/>
              </a:ext>
            </a:extLst>
          </p:cNvPr>
          <p:cNvSpPr>
            <a:spLocks noGrp="1"/>
          </p:cNvSpPr>
          <p:nvPr>
            <p:ph type="sldNum" sz="quarter" idx="12"/>
          </p:nvPr>
        </p:nvSpPr>
        <p:spPr/>
        <p:txBody>
          <a:bodyPr/>
          <a:lstStyle/>
          <a:p>
            <a:fld id="{0E4705A7-5615-814E-838F-E4F7C5E8B086}" type="slidenum">
              <a:rPr lang="en-US" smtClean="0"/>
              <a:t>‹#›</a:t>
            </a:fld>
            <a:endParaRPr lang="en-US"/>
          </a:p>
        </p:txBody>
      </p:sp>
    </p:spTree>
    <p:extLst>
      <p:ext uri="{BB962C8B-B14F-4D97-AF65-F5344CB8AC3E}">
        <p14:creationId xmlns:p14="http://schemas.microsoft.com/office/powerpoint/2010/main" val="268995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3DAD-75AC-CD8F-0E4A-919A1E381C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45C65C-F006-611B-16D5-07285E34EC36}"/>
              </a:ext>
            </a:extLst>
          </p:cNvPr>
          <p:cNvSpPr>
            <a:spLocks noGrp="1"/>
          </p:cNvSpPr>
          <p:nvPr>
            <p:ph type="dt" sz="half" idx="10"/>
          </p:nvPr>
        </p:nvSpPr>
        <p:spPr/>
        <p:txBody>
          <a:bodyPr/>
          <a:lstStyle/>
          <a:p>
            <a:fld id="{F7175DBF-D11A-5346-B842-22FAE17F0555}" type="datetimeFigureOut">
              <a:rPr lang="en-US" smtClean="0"/>
              <a:t>11/30/25</a:t>
            </a:fld>
            <a:endParaRPr lang="en-US"/>
          </a:p>
        </p:txBody>
      </p:sp>
      <p:sp>
        <p:nvSpPr>
          <p:cNvPr id="4" name="Footer Placeholder 3">
            <a:extLst>
              <a:ext uri="{FF2B5EF4-FFF2-40B4-BE49-F238E27FC236}">
                <a16:creationId xmlns:a16="http://schemas.microsoft.com/office/drawing/2014/main" id="{7D782A86-86BA-7BE6-C883-18BAF9513E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E6789E-9DFF-89FC-6558-3AABFC0B7DDC}"/>
              </a:ext>
            </a:extLst>
          </p:cNvPr>
          <p:cNvSpPr>
            <a:spLocks noGrp="1"/>
          </p:cNvSpPr>
          <p:nvPr>
            <p:ph type="sldNum" sz="quarter" idx="12"/>
          </p:nvPr>
        </p:nvSpPr>
        <p:spPr/>
        <p:txBody>
          <a:bodyPr/>
          <a:lstStyle/>
          <a:p>
            <a:fld id="{0E4705A7-5615-814E-838F-E4F7C5E8B086}" type="slidenum">
              <a:rPr lang="en-US" smtClean="0"/>
              <a:t>‹#›</a:t>
            </a:fld>
            <a:endParaRPr lang="en-US"/>
          </a:p>
        </p:txBody>
      </p:sp>
    </p:spTree>
    <p:extLst>
      <p:ext uri="{BB962C8B-B14F-4D97-AF65-F5344CB8AC3E}">
        <p14:creationId xmlns:p14="http://schemas.microsoft.com/office/powerpoint/2010/main" val="167447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24DEE9-A16D-6571-064D-FAAF96CF4025}"/>
              </a:ext>
            </a:extLst>
          </p:cNvPr>
          <p:cNvSpPr>
            <a:spLocks noGrp="1"/>
          </p:cNvSpPr>
          <p:nvPr>
            <p:ph type="dt" sz="half" idx="10"/>
          </p:nvPr>
        </p:nvSpPr>
        <p:spPr/>
        <p:txBody>
          <a:bodyPr/>
          <a:lstStyle/>
          <a:p>
            <a:fld id="{F7175DBF-D11A-5346-B842-22FAE17F0555}" type="datetimeFigureOut">
              <a:rPr lang="en-US" smtClean="0"/>
              <a:t>11/30/25</a:t>
            </a:fld>
            <a:endParaRPr lang="en-US"/>
          </a:p>
        </p:txBody>
      </p:sp>
      <p:sp>
        <p:nvSpPr>
          <p:cNvPr id="3" name="Footer Placeholder 2">
            <a:extLst>
              <a:ext uri="{FF2B5EF4-FFF2-40B4-BE49-F238E27FC236}">
                <a16:creationId xmlns:a16="http://schemas.microsoft.com/office/drawing/2014/main" id="{FBB1F7C1-CA82-AAA6-F338-0F76E669F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61560C-95C3-8FFB-8550-97DF3D37F9C9}"/>
              </a:ext>
            </a:extLst>
          </p:cNvPr>
          <p:cNvSpPr>
            <a:spLocks noGrp="1"/>
          </p:cNvSpPr>
          <p:nvPr>
            <p:ph type="sldNum" sz="quarter" idx="12"/>
          </p:nvPr>
        </p:nvSpPr>
        <p:spPr/>
        <p:txBody>
          <a:bodyPr/>
          <a:lstStyle/>
          <a:p>
            <a:fld id="{0E4705A7-5615-814E-838F-E4F7C5E8B086}" type="slidenum">
              <a:rPr lang="en-US" smtClean="0"/>
              <a:t>‹#›</a:t>
            </a:fld>
            <a:endParaRPr lang="en-US"/>
          </a:p>
        </p:txBody>
      </p:sp>
    </p:spTree>
    <p:extLst>
      <p:ext uri="{BB962C8B-B14F-4D97-AF65-F5344CB8AC3E}">
        <p14:creationId xmlns:p14="http://schemas.microsoft.com/office/powerpoint/2010/main" val="145224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AA51-376C-EC30-6366-CE3BC30D0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57CBAB-DF90-45FF-1666-6CAF1CBD3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348ED-A18A-8564-4D0B-177BABD1B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7A00E-A7B9-9026-FEEF-D0FB7AB62475}"/>
              </a:ext>
            </a:extLst>
          </p:cNvPr>
          <p:cNvSpPr>
            <a:spLocks noGrp="1"/>
          </p:cNvSpPr>
          <p:nvPr>
            <p:ph type="dt" sz="half" idx="10"/>
          </p:nvPr>
        </p:nvSpPr>
        <p:spPr/>
        <p:txBody>
          <a:bodyPr/>
          <a:lstStyle/>
          <a:p>
            <a:fld id="{F7175DBF-D11A-5346-B842-22FAE17F0555}" type="datetimeFigureOut">
              <a:rPr lang="en-US" smtClean="0"/>
              <a:t>11/30/25</a:t>
            </a:fld>
            <a:endParaRPr lang="en-US"/>
          </a:p>
        </p:txBody>
      </p:sp>
      <p:sp>
        <p:nvSpPr>
          <p:cNvPr id="6" name="Footer Placeholder 5">
            <a:extLst>
              <a:ext uri="{FF2B5EF4-FFF2-40B4-BE49-F238E27FC236}">
                <a16:creationId xmlns:a16="http://schemas.microsoft.com/office/drawing/2014/main" id="{4B86ED36-4109-7583-2B9F-301A80A6E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F3B21-1DA1-76F7-2807-721838135771}"/>
              </a:ext>
            </a:extLst>
          </p:cNvPr>
          <p:cNvSpPr>
            <a:spLocks noGrp="1"/>
          </p:cNvSpPr>
          <p:nvPr>
            <p:ph type="sldNum" sz="quarter" idx="12"/>
          </p:nvPr>
        </p:nvSpPr>
        <p:spPr/>
        <p:txBody>
          <a:bodyPr/>
          <a:lstStyle/>
          <a:p>
            <a:fld id="{0E4705A7-5615-814E-838F-E4F7C5E8B086}" type="slidenum">
              <a:rPr lang="en-US" smtClean="0"/>
              <a:t>‹#›</a:t>
            </a:fld>
            <a:endParaRPr lang="en-US"/>
          </a:p>
        </p:txBody>
      </p:sp>
    </p:spTree>
    <p:extLst>
      <p:ext uri="{BB962C8B-B14F-4D97-AF65-F5344CB8AC3E}">
        <p14:creationId xmlns:p14="http://schemas.microsoft.com/office/powerpoint/2010/main" val="59115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1087-E48F-234E-DE0D-B8D9C1BBB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84B355-54CC-92B6-184A-E4F0E38998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1E01D5-D175-016A-796A-1EA7B00C9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74F7F-20A1-88A2-0F0E-2E32832EA2E7}"/>
              </a:ext>
            </a:extLst>
          </p:cNvPr>
          <p:cNvSpPr>
            <a:spLocks noGrp="1"/>
          </p:cNvSpPr>
          <p:nvPr>
            <p:ph type="dt" sz="half" idx="10"/>
          </p:nvPr>
        </p:nvSpPr>
        <p:spPr/>
        <p:txBody>
          <a:bodyPr/>
          <a:lstStyle/>
          <a:p>
            <a:fld id="{F7175DBF-D11A-5346-B842-22FAE17F0555}" type="datetimeFigureOut">
              <a:rPr lang="en-US" smtClean="0"/>
              <a:t>11/30/25</a:t>
            </a:fld>
            <a:endParaRPr lang="en-US"/>
          </a:p>
        </p:txBody>
      </p:sp>
      <p:sp>
        <p:nvSpPr>
          <p:cNvPr id="6" name="Footer Placeholder 5">
            <a:extLst>
              <a:ext uri="{FF2B5EF4-FFF2-40B4-BE49-F238E27FC236}">
                <a16:creationId xmlns:a16="http://schemas.microsoft.com/office/drawing/2014/main" id="{5BC329F7-CC98-047C-2A34-F249F3F86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8BD61-DC05-0D62-1B7F-6C8333B16BA7}"/>
              </a:ext>
            </a:extLst>
          </p:cNvPr>
          <p:cNvSpPr>
            <a:spLocks noGrp="1"/>
          </p:cNvSpPr>
          <p:nvPr>
            <p:ph type="sldNum" sz="quarter" idx="12"/>
          </p:nvPr>
        </p:nvSpPr>
        <p:spPr/>
        <p:txBody>
          <a:bodyPr/>
          <a:lstStyle/>
          <a:p>
            <a:fld id="{0E4705A7-5615-814E-838F-E4F7C5E8B086}" type="slidenum">
              <a:rPr lang="en-US" smtClean="0"/>
              <a:t>‹#›</a:t>
            </a:fld>
            <a:endParaRPr lang="en-US"/>
          </a:p>
        </p:txBody>
      </p:sp>
    </p:spTree>
    <p:extLst>
      <p:ext uri="{BB962C8B-B14F-4D97-AF65-F5344CB8AC3E}">
        <p14:creationId xmlns:p14="http://schemas.microsoft.com/office/powerpoint/2010/main" val="3841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37A55-6777-79D5-E472-C3254A313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927553-B92E-D189-BC69-8F10C07E7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33B2-8073-FE91-6A07-04A6E773D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75DBF-D11A-5346-B842-22FAE17F0555}" type="datetimeFigureOut">
              <a:rPr lang="en-US" smtClean="0"/>
              <a:t>11/30/25</a:t>
            </a:fld>
            <a:endParaRPr lang="en-US"/>
          </a:p>
        </p:txBody>
      </p:sp>
      <p:sp>
        <p:nvSpPr>
          <p:cNvPr id="5" name="Footer Placeholder 4">
            <a:extLst>
              <a:ext uri="{FF2B5EF4-FFF2-40B4-BE49-F238E27FC236}">
                <a16:creationId xmlns:a16="http://schemas.microsoft.com/office/drawing/2014/main" id="{5D12B55B-3B56-E3E6-0A2D-11DC818FD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CEDFEE-DE9F-5107-4B23-8DC47B267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705A7-5615-814E-838F-E4F7C5E8B086}" type="slidenum">
              <a:rPr lang="en-US" smtClean="0"/>
              <a:t>‹#›</a:t>
            </a:fld>
            <a:endParaRPr lang="en-US"/>
          </a:p>
        </p:txBody>
      </p:sp>
    </p:spTree>
    <p:extLst>
      <p:ext uri="{BB962C8B-B14F-4D97-AF65-F5344CB8AC3E}">
        <p14:creationId xmlns:p14="http://schemas.microsoft.com/office/powerpoint/2010/main" val="1992250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9F779A-9F49-DC95-F264-CBAFE89D03A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a:solidFill>
                  <a:srgbClr val="FFFFFF"/>
                </a:solidFill>
                <a:latin typeface="+mj-lt"/>
                <a:ea typeface="+mj-ea"/>
                <a:cs typeface="+mj-cs"/>
              </a:rPr>
              <a:t>Chapter 3: Introduction to Hypothesis Testing</a:t>
            </a:r>
            <a:br>
              <a:rPr lang="en-US" sz="3100" kern="1200">
                <a:solidFill>
                  <a:srgbClr val="FFFFFF"/>
                </a:solidFill>
                <a:latin typeface="+mj-lt"/>
                <a:ea typeface="+mj-ea"/>
                <a:cs typeface="+mj-cs"/>
              </a:rPr>
            </a:br>
            <a:r>
              <a:rPr lang="en-US" sz="3100" kern="1200">
                <a:solidFill>
                  <a:srgbClr val="FFFFFF"/>
                </a:solidFill>
                <a:latin typeface="+mj-lt"/>
                <a:ea typeface="+mj-ea"/>
                <a:cs typeface="+mj-cs"/>
              </a:rPr>
              <a:t>Section 3A – Null and Alternative Hypothesis</a:t>
            </a:r>
          </a:p>
        </p:txBody>
      </p:sp>
      <p:pic>
        <p:nvPicPr>
          <p:cNvPr id="5" name="Content Placeholder 4" descr="A screenshot of a test&#10;&#10;Description automatically generated">
            <a:extLst>
              <a:ext uri="{FF2B5EF4-FFF2-40B4-BE49-F238E27FC236}">
                <a16:creationId xmlns:a16="http://schemas.microsoft.com/office/drawing/2014/main" id="{84FEB680-79EE-35D7-1A9E-06D4C346FEBD}"/>
              </a:ext>
            </a:extLst>
          </p:cNvPr>
          <p:cNvPicPr>
            <a:picLocks noGrp="1" noChangeAspect="1"/>
          </p:cNvPicPr>
          <p:nvPr>
            <p:ph idx="1"/>
          </p:nvPr>
        </p:nvPicPr>
        <p:blipFill>
          <a:blip r:embed="rId2"/>
          <a:stretch>
            <a:fillRect/>
          </a:stretch>
        </p:blipFill>
        <p:spPr>
          <a:xfrm>
            <a:off x="3540869" y="191386"/>
            <a:ext cx="8668849" cy="6400800"/>
          </a:xfrm>
          <a:prstGeom prst="rect">
            <a:avLst/>
          </a:prstGeom>
        </p:spPr>
      </p:pic>
    </p:spTree>
    <p:extLst>
      <p:ext uri="{BB962C8B-B14F-4D97-AF65-F5344CB8AC3E}">
        <p14:creationId xmlns:p14="http://schemas.microsoft.com/office/powerpoint/2010/main" val="3267052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TextBox 4">
            <a:extLst>
              <a:ext uri="{FF2B5EF4-FFF2-40B4-BE49-F238E27FC236}">
                <a16:creationId xmlns:a16="http://schemas.microsoft.com/office/drawing/2014/main" id="{C8639250-E43D-0F92-803C-F1EA62AFA688}"/>
              </a:ext>
            </a:extLst>
          </p:cNvPr>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71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FD1C57-124A-42D3-3323-7347FB04F123}"/>
              </a:ext>
            </a:extLst>
          </p:cNvPr>
          <p:cNvSpPr>
            <a:spLocks noGrp="1"/>
          </p:cNvSpPr>
          <p:nvPr>
            <p:ph type="title"/>
          </p:nvPr>
        </p:nvSpPr>
        <p:spPr>
          <a:xfrm>
            <a:off x="1371597" y="348865"/>
            <a:ext cx="10044023" cy="877729"/>
          </a:xfrm>
        </p:spPr>
        <p:txBody>
          <a:bodyPr anchor="ctr">
            <a:normAutofit/>
          </a:bodyPr>
          <a:lstStyle/>
          <a:p>
            <a:r>
              <a:rPr lang="en-US" sz="3400">
                <a:solidFill>
                  <a:srgbClr val="FFFFFF"/>
                </a:solidFill>
              </a:rPr>
              <a:t>Significance Rule for Test Statistics and Critical Values</a:t>
            </a:r>
          </a:p>
        </p:txBody>
      </p:sp>
      <p:graphicFrame>
        <p:nvGraphicFramePr>
          <p:cNvPr id="5" name="Content Placeholder 2">
            <a:extLst>
              <a:ext uri="{FF2B5EF4-FFF2-40B4-BE49-F238E27FC236}">
                <a16:creationId xmlns:a16="http://schemas.microsoft.com/office/drawing/2014/main" id="{980BAC09-A38A-5F47-3AEE-FBFFF8678495}"/>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794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937B612-ED11-2BCD-4645-AE982343FBC2}"/>
              </a:ext>
            </a:extLst>
          </p:cNvPr>
          <p:cNvSpPr txBox="1"/>
          <p:nvPr/>
        </p:nvSpPr>
        <p:spPr>
          <a:xfrm>
            <a:off x="838200" y="1825625"/>
            <a:ext cx="5558489" cy="435133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Significance Levels (Alpha Levels) (𝛼)-The significance level (or alpha level) is an important number in a hypothesis test.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Confidence Levels (1 − 𝛼)            Significance levels(𝛼)</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90% (0.90)                                       10% (0.10)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95% (0.95 )                                       5% (0.05</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99% (.99)                                          1% (0.01)</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If you want to be 95% confident, you will use a 5% significance level in your hypothesis test. Similarly, if you want to be 90% confident, you will use a 10% significance level. 99% confident corresponds to a 1% significance level.</a:t>
            </a:r>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03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7AE4C8-EC27-88C0-44FC-CD643812AA9B}"/>
              </a:ext>
            </a:extLst>
          </p:cNvPr>
          <p:cNvSpPr>
            <a:spLocks noGrp="1"/>
          </p:cNvSpPr>
          <p:nvPr>
            <p:ph type="title"/>
          </p:nvPr>
        </p:nvSpPr>
        <p:spPr>
          <a:xfrm>
            <a:off x="686834" y="1153572"/>
            <a:ext cx="3200400" cy="4461163"/>
          </a:xfrm>
        </p:spPr>
        <p:txBody>
          <a:bodyPr>
            <a:normAutofit/>
          </a:bodyPr>
          <a:lstStyle/>
          <a:p>
            <a:r>
              <a:rPr lang="en-US">
                <a:solidFill>
                  <a:srgbClr val="FFFFFF"/>
                </a:solidFill>
              </a:rPr>
              <a:t>Section 3C – P-value and Significance Levels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C738A13-D84F-28B0-542C-B830859D390E}"/>
              </a:ext>
            </a:extLst>
          </p:cNvPr>
          <p:cNvSpPr>
            <a:spLocks noGrp="1"/>
          </p:cNvSpPr>
          <p:nvPr>
            <p:ph idx="1"/>
          </p:nvPr>
        </p:nvSpPr>
        <p:spPr>
          <a:xfrm>
            <a:off x="4447308" y="591344"/>
            <a:ext cx="6906491" cy="5585619"/>
          </a:xfrm>
        </p:spPr>
        <p:txBody>
          <a:bodyPr anchor="ctr">
            <a:normAutofit/>
          </a:bodyPr>
          <a:lstStyle/>
          <a:p>
            <a:r>
              <a:rPr lang="en-US"/>
              <a:t>P-value: </a:t>
            </a:r>
          </a:p>
          <a:p>
            <a:r>
              <a:rPr lang="en-US" dirty="0"/>
              <a:t>The probability of getting the sample data or more extreme because of sampling variability (by random chance) if the null hypothesis is true.</a:t>
            </a:r>
          </a:p>
          <a:p>
            <a:endParaRPr lang="en-US" dirty="0"/>
          </a:p>
          <a:p>
            <a:r>
              <a:rPr lang="en-US" dirty="0"/>
              <a:t> If the </a:t>
            </a:r>
            <a:r>
              <a:rPr lang="en-US"/>
              <a:t>P-value</a:t>
            </a:r>
            <a:r>
              <a:rPr lang="en-US" dirty="0"/>
              <a:t> is close to zero (lower than the significance level) then it is unlikely to be sampling variability (random chance). </a:t>
            </a:r>
          </a:p>
          <a:p>
            <a:endParaRPr lang="en-US" dirty="0"/>
          </a:p>
          <a:p>
            <a:r>
              <a:rPr lang="en-US"/>
              <a:t>P-value</a:t>
            </a:r>
            <a:r>
              <a:rPr lang="en-US" dirty="0"/>
              <a:t> close to zero → Unlikely to be sampling variability → Reject 𝐻0</a:t>
            </a:r>
          </a:p>
          <a:p>
            <a:endParaRPr lang="en-US" dirty="0"/>
          </a:p>
          <a:p>
            <a:pPr marL="0" indent="0">
              <a:buNone/>
            </a:pPr>
            <a:endParaRPr lang="en-US" dirty="0"/>
          </a:p>
        </p:txBody>
      </p:sp>
    </p:spTree>
    <p:extLst>
      <p:ext uri="{BB962C8B-B14F-4D97-AF65-F5344CB8AC3E}">
        <p14:creationId xmlns:p14="http://schemas.microsoft.com/office/powerpoint/2010/main" val="156394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extBox 4">
            <a:extLst>
              <a:ext uri="{FF2B5EF4-FFF2-40B4-BE49-F238E27FC236}">
                <a16:creationId xmlns:a16="http://schemas.microsoft.com/office/drawing/2014/main" id="{60F977F9-D3B6-8F35-A805-82C1ABDB2207}"/>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02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white background with black text&#10;&#10;AI-generated content may be incorrect.">
            <a:extLst>
              <a:ext uri="{FF2B5EF4-FFF2-40B4-BE49-F238E27FC236}">
                <a16:creationId xmlns:a16="http://schemas.microsoft.com/office/drawing/2014/main" id="{5F9DD922-17B0-D919-2400-8ED02A08B4D8}"/>
              </a:ext>
            </a:extLst>
          </p:cNvPr>
          <p:cNvPicPr>
            <a:picLocks noChangeAspect="1"/>
          </p:cNvPicPr>
          <p:nvPr/>
        </p:nvPicPr>
        <p:blipFill>
          <a:blip r:embed="rId2"/>
          <a:stretch>
            <a:fillRect/>
          </a:stretch>
        </p:blipFill>
        <p:spPr>
          <a:xfrm>
            <a:off x="643467" y="909553"/>
            <a:ext cx="10905066" cy="5038892"/>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71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E45FEA-BD81-E9F1-75D2-E10F9110E063}"/>
              </a:ext>
            </a:extLst>
          </p:cNvPr>
          <p:cNvSpPr txBox="1"/>
          <p:nvPr/>
        </p:nvSpPr>
        <p:spPr>
          <a:xfrm>
            <a:off x="2615610" y="1939159"/>
            <a:ext cx="9067618" cy="2335129"/>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Light" panose="020F0302020204030204"/>
                <a:ea typeface="+mn-ea"/>
                <a:cs typeface="+mn-cs"/>
              </a:rPr>
              <a:t>Section 3D –    Conclusions</a:t>
            </a:r>
          </a:p>
        </p:txBody>
      </p:sp>
    </p:spTree>
    <p:extLst>
      <p:ext uri="{BB962C8B-B14F-4D97-AF65-F5344CB8AC3E}">
        <p14:creationId xmlns:p14="http://schemas.microsoft.com/office/powerpoint/2010/main" val="427886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EB15507-7456-5317-76C9-E5C1D0DDEFFF}"/>
              </a:ext>
            </a:extLst>
          </p:cNvPr>
          <p:cNvSpPr txBox="1"/>
          <p:nvPr/>
        </p:nvSpPr>
        <p:spPr>
          <a:xfrm>
            <a:off x="276447" y="574158"/>
            <a:ext cx="11589487" cy="5602805"/>
          </a:xfrm>
          <a:prstGeom prst="rect">
            <a:avLst/>
          </a:prstGeom>
        </p:spPr>
        <p:txBody>
          <a:bodyPr vert="horz" lIns="91440" tIns="45720" rIns="91440" bIns="45720" rtlCol="0">
            <a:normAutofit fontScale="92500"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 there are 4 Possible Conclusions.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the claim is 𝐻0 , P-value from good data is low (Think “Yes Evidence Reject”)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Conclusion Sentence: There is significant evidence to reject the claim.</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the claim is 𝐻0 , P-value is high or data is bad (Think “No Evidence Reject”)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Conclusion Sentence: There is not significant evidence to reject the claim.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the claim is 𝐻𝐴 , P-value from good data is low (Think “Yes Evidence Support”)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Conclusion Sentence: There is significant evidence to support the claim.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the claim is 𝐻𝐴 , P-value is high or data is bad (Think “No Evidence Support”)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Conclusion Sentence: There is not significant evidence to support the claim. tell if the claim is correct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4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65000"/>
          </a:schemeClr>
        </a:solidFill>
        <a:effectLst/>
      </p:bgPr>
    </p:bg>
    <p:spTree>
      <p:nvGrpSpPr>
        <p:cNvPr id="1" name=""/>
        <p:cNvGrpSpPr/>
        <p:nvPr/>
      </p:nvGrpSpPr>
      <p:grpSpPr>
        <a:xfrm>
          <a:off x="0" y="0"/>
          <a:ext cx="0" cy="0"/>
          <a:chOff x="0" y="0"/>
          <a:chExt cx="0" cy="0"/>
        </a:xfrm>
      </p:grpSpPr>
      <p:pic>
        <p:nvPicPr>
          <p:cNvPr id="3" name="Picture 2" descr="A table with text on it&#10;&#10;AI-generated content may be incorrect.">
            <a:extLst>
              <a:ext uri="{FF2B5EF4-FFF2-40B4-BE49-F238E27FC236}">
                <a16:creationId xmlns:a16="http://schemas.microsoft.com/office/drawing/2014/main" id="{F59776D2-897E-C40F-E987-9C22DA8CAB33}"/>
              </a:ext>
            </a:extLst>
          </p:cNvPr>
          <p:cNvPicPr>
            <a:picLocks noChangeAspect="1"/>
          </p:cNvPicPr>
          <p:nvPr/>
        </p:nvPicPr>
        <p:blipFill>
          <a:blip r:embed="rId3"/>
          <a:stretch>
            <a:fillRect/>
          </a:stretch>
        </p:blipFill>
        <p:spPr>
          <a:xfrm>
            <a:off x="-1395663" y="-1434089"/>
            <a:ext cx="13844909" cy="9198468"/>
          </a:xfrm>
          <a:prstGeom prst="rect">
            <a:avLst/>
          </a:prstGeom>
        </p:spPr>
      </p:pic>
    </p:spTree>
    <p:extLst>
      <p:ext uri="{BB962C8B-B14F-4D97-AF65-F5344CB8AC3E}">
        <p14:creationId xmlns:p14="http://schemas.microsoft.com/office/powerpoint/2010/main" val="2020919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AA11431-BC1A-D42A-FA94-A5EDE5CC3B64}"/>
              </a:ext>
            </a:extLst>
          </p:cNvPr>
          <p:cNvSpPr txBox="1"/>
          <p:nvPr/>
        </p:nvSpPr>
        <p:spPr>
          <a:xfrm>
            <a:off x="4038600" y="1939159"/>
            <a:ext cx="7644627" cy="2751086"/>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Light" panose="020F0302020204030204"/>
                <a:ea typeface="+mn-ea"/>
                <a:cs typeface="+mn-cs"/>
              </a:rPr>
              <a:t>Section 3E – Type 1 and Type 2 Errors</a:t>
            </a:r>
          </a:p>
        </p:txBody>
      </p:sp>
    </p:spTree>
    <p:extLst>
      <p:ext uri="{BB962C8B-B14F-4D97-AF65-F5344CB8AC3E}">
        <p14:creationId xmlns:p14="http://schemas.microsoft.com/office/powerpoint/2010/main" val="94177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094DE5E8-C080-45A4-B2F4-8FE7D8F8EE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7" name="Color Cover">
              <a:extLst>
                <a:ext uri="{FF2B5EF4-FFF2-40B4-BE49-F238E27FC236}">
                  <a16:creationId xmlns:a16="http://schemas.microsoft.com/office/drawing/2014/main" id="{1FAC8321-8295-4F58-80B8-C1A774606B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Color Cover">
              <a:extLst>
                <a:ext uri="{FF2B5EF4-FFF2-40B4-BE49-F238E27FC236}">
                  <a16:creationId xmlns:a16="http://schemas.microsoft.com/office/drawing/2014/main" id="{2BE89D78-556E-4C9E-A234-78B085023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9A28EBCD-582B-4E3B-AB95-15EA16034C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1" name="Color">
              <a:extLst>
                <a:ext uri="{FF2B5EF4-FFF2-40B4-BE49-F238E27FC236}">
                  <a16:creationId xmlns:a16="http://schemas.microsoft.com/office/drawing/2014/main" id="{49E29E18-2832-4FBD-901C-97986DBD0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Color">
              <a:extLst>
                <a:ext uri="{FF2B5EF4-FFF2-40B4-BE49-F238E27FC236}">
                  <a16:creationId xmlns:a16="http://schemas.microsoft.com/office/drawing/2014/main" id="{7327E470-287A-4E1E-8A04-A3596DBD9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 name="Picture 6" descr="A black text on a white background&#10;&#10;Description automatically generated">
            <a:extLst>
              <a:ext uri="{FF2B5EF4-FFF2-40B4-BE49-F238E27FC236}">
                <a16:creationId xmlns:a16="http://schemas.microsoft.com/office/drawing/2014/main" id="{ECB4DA58-4085-65E7-2306-E60F03FF5F58}"/>
              </a:ext>
            </a:extLst>
          </p:cNvPr>
          <p:cNvPicPr>
            <a:picLocks noChangeAspect="1"/>
          </p:cNvPicPr>
          <p:nvPr/>
        </p:nvPicPr>
        <p:blipFill>
          <a:blip r:embed="rId3"/>
          <a:stretch>
            <a:fillRect/>
          </a:stretch>
        </p:blipFill>
        <p:spPr>
          <a:xfrm>
            <a:off x="786045" y="3499498"/>
            <a:ext cx="10889441" cy="2523516"/>
          </a:xfrm>
          <a:prstGeom prst="rect">
            <a:avLst/>
          </a:prstGeom>
        </p:spPr>
      </p:pic>
      <p:pic>
        <p:nvPicPr>
          <p:cNvPr id="5" name="Content Placeholder 4" descr="A black text on a white background&#10;&#10;Description automatically generated">
            <a:extLst>
              <a:ext uri="{FF2B5EF4-FFF2-40B4-BE49-F238E27FC236}">
                <a16:creationId xmlns:a16="http://schemas.microsoft.com/office/drawing/2014/main" id="{7E66D1F1-FC8C-0106-1850-40E4C3FFD653}"/>
              </a:ext>
            </a:extLst>
          </p:cNvPr>
          <p:cNvPicPr>
            <a:picLocks noChangeAspect="1"/>
          </p:cNvPicPr>
          <p:nvPr/>
        </p:nvPicPr>
        <p:blipFill>
          <a:blip r:embed="rId4"/>
          <a:stretch>
            <a:fillRect/>
          </a:stretch>
        </p:blipFill>
        <p:spPr>
          <a:xfrm>
            <a:off x="786045" y="688128"/>
            <a:ext cx="10797312" cy="2760244"/>
          </a:xfrm>
          <a:prstGeom prst="rect">
            <a:avLst/>
          </a:prstGeom>
        </p:spPr>
      </p:pic>
      <p:grpSp>
        <p:nvGrpSpPr>
          <p:cNvPr id="24" name="Group 23">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25" name="Freeform: Shape 24">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61941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71AD302-D694-5199-0BCC-3B2534FBF6BE}"/>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Type 1 Error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When biased sample data leads you to support the alternative hypothesis when the alternative hypothesis is actually wrong in the population.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Type 2 Error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When biased sample data leads you fail to reject the null hypothesis when the null hypothesis is actually wrong in the population.</a:t>
            </a:r>
          </a:p>
        </p:txBody>
      </p:sp>
    </p:spTree>
    <p:extLst>
      <p:ext uri="{BB962C8B-B14F-4D97-AF65-F5344CB8AC3E}">
        <p14:creationId xmlns:p14="http://schemas.microsoft.com/office/powerpoint/2010/main" val="411529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F38AB9-F911-8C48-D4CD-AAF34933D4E1}"/>
              </a:ext>
            </a:extLst>
          </p:cNvPr>
          <p:cNvSpPr txBox="1"/>
          <p:nvPr/>
        </p:nvSpPr>
        <p:spPr>
          <a:xfrm>
            <a:off x="0" y="1"/>
            <a:ext cx="12440093" cy="78106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Type 1 Error Summary( False 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Biased random sample data leads to a low P-value.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We support the alternative hypothesis when in the population the alternative hypothesis is wrong.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The probability of a type 1 error is the significance level or alpha level (𝛼)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To decrease the probability of a type 1 error, decrease the significance level (decrease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Example: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H₀: The medicine has no effect.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conclude the medicine works (reject H₀), but in reality, it doesn’t.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Type 2 Error Summary (False Negative)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Biased random sample data leads to a high P-value.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We fail to reject the null hypothesis when in the population the null hypothesis is wrong.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The probability of a type 2 error is called the beta level (𝛽𝛽).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To decrease the probability of a type 2 error, increase the sample size. Collect more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Example: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H₀: The medicine has no effect.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conclude it doesn’t work (fail to reject H₀), but in reality, it does.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973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73A53C8-40F5-7DEC-C20E-30F2C49BA342}"/>
              </a:ext>
            </a:extLst>
          </p:cNvPr>
          <p:cNvSpPr txBox="1"/>
          <p:nvPr/>
        </p:nvSpPr>
        <p:spPr>
          <a:xfrm>
            <a:off x="2104287" y="733240"/>
            <a:ext cx="9022443" cy="5387951"/>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 Alpha (α) – Significance Level</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4572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Definition: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α is the probability of making a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Type I error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4572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Type I error: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Rejecting the null hypothesis (H₀) when it is actually true.</a:t>
            </a:r>
          </a:p>
          <a:p>
            <a:pPr marL="342900" marR="0" lvl="0"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4572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How it’s used: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9144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When you set up a hypothesis test, you choose a significance level α (common values: 0.05, 0.01).</a:t>
            </a:r>
          </a:p>
          <a:p>
            <a:pPr marL="742950" marR="0" lvl="1"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9144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It’s the threshold for deciding whether your result is “statistically significant.”</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Example: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α = 0.05 → You are willing to accept a 5% chance of falsely claiming an effect exists when it doesn’t.</a:t>
            </a:r>
          </a:p>
          <a:p>
            <a:pPr marL="342900" marR="0" lvl="0"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your p-value ≤ α, you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reject H₀</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268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C6B579-84F1-225D-86F5-F150CD68E3A6}"/>
                  </a:ext>
                </a:extLst>
              </p:cNvPr>
              <p:cNvSpPr txBox="1"/>
              <p:nvPr/>
            </p:nvSpPr>
            <p:spPr>
              <a:xfrm>
                <a:off x="906306" y="1064030"/>
                <a:ext cx="9316334" cy="5167128"/>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 Beta (β) – Probability of Type II Error</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4572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Definition: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β is the probability of making a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Type II error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4572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Type II error: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Failing to reject H₀ when the alternative hypothesis (H₁) is actually true.</a:t>
                </a:r>
              </a:p>
              <a:p>
                <a:pPr marL="342900" marR="0" lvl="0"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4572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Power of a test: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14:m>
                  <m:oMath xmlns:m="http://schemas.openxmlformats.org/officeDocument/2006/math">
                    <m:r>
                      <m:rPr>
                        <m:nor/>
                      </m:rP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m:t>Power</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oMath>
                </a14:m>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9144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Power is the probability of correctly detecting a true effect.</a:t>
                </a:r>
              </a:p>
              <a:p>
                <a:pPr marL="742950" marR="0" lvl="1"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9144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Higher power → less chance of missing a real effect.</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Example: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β = 0.20 → There is a 20% chance you will fail to detect an effect that really exists.</a:t>
                </a:r>
              </a:p>
              <a:p>
                <a:pPr marL="342900" marR="0" lvl="0" indent="-228600" algn="l" defTabSz="914400" rtl="0" eaLnBrk="1" fontAlgn="auto" latinLnBrk="0" hangingPunct="1">
                  <a:lnSpc>
                    <a:spcPct val="90000"/>
                  </a:lnSpc>
                  <a:spcBef>
                    <a:spcPts val="0"/>
                  </a:spcBef>
                  <a:spcAft>
                    <a:spcPts val="800"/>
                  </a:spcAft>
                  <a:buClrTx/>
                  <a:buSzPts val="1000"/>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Then, power = 1 – 0.20 = 0.80 → 80% chance of correctly detecting the effect.</a:t>
                </a:r>
              </a:p>
            </p:txBody>
          </p:sp>
        </mc:Choice>
        <mc:Fallback xmlns="">
          <p:sp>
            <p:nvSpPr>
              <p:cNvPr id="3" name="TextBox 2">
                <a:extLst>
                  <a:ext uri="{FF2B5EF4-FFF2-40B4-BE49-F238E27FC236}">
                    <a16:creationId xmlns:a16="http://schemas.microsoft.com/office/drawing/2014/main" id="{DEC6B579-84F1-225D-86F5-F150CD68E3A6}"/>
                  </a:ext>
                </a:extLst>
              </p:cNvPr>
              <p:cNvSpPr txBox="1">
                <a:spLocks noRot="1" noChangeAspect="1" noMove="1" noResize="1" noEditPoints="1" noAdjustHandles="1" noChangeArrowheads="1" noChangeShapeType="1" noTextEdit="1"/>
              </p:cNvSpPr>
              <p:nvPr/>
            </p:nvSpPr>
            <p:spPr>
              <a:xfrm>
                <a:off x="906306" y="1064030"/>
                <a:ext cx="9316334" cy="5167128"/>
              </a:xfrm>
              <a:prstGeom prst="rect">
                <a:avLst/>
              </a:prstGeom>
              <a:blipFill>
                <a:blip r:embed="rId2"/>
                <a:stretch>
                  <a:fillRect l="-545" r="-409"/>
                </a:stretch>
              </a:blipFill>
            </p:spPr>
            <p:txBody>
              <a:bodyPr/>
              <a:lstStyle/>
              <a:p>
                <a:r>
                  <a:rPr lang="en-US">
                    <a:noFill/>
                  </a:rPr>
                  <a:t> </a:t>
                </a:r>
              </a:p>
            </p:txBody>
          </p:sp>
        </mc:Fallback>
      </mc:AlternateContent>
    </p:spTree>
    <p:extLst>
      <p:ext uri="{BB962C8B-B14F-4D97-AF65-F5344CB8AC3E}">
        <p14:creationId xmlns:p14="http://schemas.microsoft.com/office/powerpoint/2010/main" val="986315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EBC6711-4E60-5B12-7036-5EE6DB54A063}"/>
              </a:ext>
            </a:extLst>
          </p:cNvPr>
          <p:cNvSpPr txBox="1"/>
          <p:nvPr/>
        </p:nvSpPr>
        <p:spPr>
          <a:xfrm>
            <a:off x="4038600" y="1939159"/>
            <a:ext cx="7644627" cy="2751086"/>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5100" b="0" i="0" u="none" strike="noStrike" kern="1200" cap="none" spc="0" normalizeH="0" baseline="0" noProof="0" dirty="0">
                <a:ln>
                  <a:noFill/>
                </a:ln>
                <a:solidFill>
                  <a:prstClr val="black"/>
                </a:solidFill>
                <a:effectLst/>
                <a:uLnTx/>
                <a:uFillTx/>
                <a:latin typeface="Calibri Light" panose="020F0302020204030204"/>
                <a:ea typeface="+mn-ea"/>
                <a:cs typeface="+mn-cs"/>
              </a:rPr>
              <a:t>Section 3F – One-population Mean and Proportion Hypothesis Tests</a:t>
            </a:r>
          </a:p>
        </p:txBody>
      </p:sp>
    </p:spTree>
    <p:extLst>
      <p:ext uri="{BB962C8B-B14F-4D97-AF65-F5344CB8AC3E}">
        <p14:creationId xmlns:p14="http://schemas.microsoft.com/office/powerpoint/2010/main" val="1650392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28F7886-A020-2999-44C8-027C190ED668}"/>
              </a:ext>
            </a:extLst>
          </p:cNvPr>
          <p:cNvSpPr txBox="1"/>
          <p:nvPr/>
        </p:nvSpPr>
        <p:spPr>
          <a:xfrm>
            <a:off x="4447308" y="591344"/>
            <a:ext cx="6906491" cy="5585619"/>
          </a:xfrm>
          <a:prstGeom prst="rect">
            <a:avLst/>
          </a:prstGeom>
        </p:spPr>
        <p:txBody>
          <a:bodyPr vert="horz" lIns="91440" tIns="45720" rIns="91440" bIns="45720" rtlCol="0" anchor="ctr">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One-population Mean Assumptions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quantitative sample data should be collected randomly or be representative of the population.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Data values within the sample should be independent of each other.</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The sample size should be at least 30 or have a nearly normal shape.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One-population Proportion Assumptions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categorical sample data should be collected randomly or be representative of the population.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Data values within the sample should be independent of each other.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There should be at least ten successes and at least ten failures.</a:t>
            </a:r>
          </a:p>
        </p:txBody>
      </p:sp>
    </p:spTree>
    <p:extLst>
      <p:ext uri="{BB962C8B-B14F-4D97-AF65-F5344CB8AC3E}">
        <p14:creationId xmlns:p14="http://schemas.microsoft.com/office/powerpoint/2010/main" val="800168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267E36A-0E7D-D42D-1938-7946878AFA78}"/>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Light" panose="020F0302020204030204"/>
                <a:ea typeface="+mn-ea"/>
                <a:cs typeface="+mn-cs"/>
              </a:rPr>
              <a:t>Steps to perform a Hypothesis Test</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3755552-43EB-6394-29F5-435F4E258827}"/>
              </a:ext>
            </a:extLst>
          </p:cNvPr>
          <p:cNvSpPr txBox="1"/>
          <p:nvPr/>
        </p:nvSpPr>
        <p:spPr>
          <a:xfrm>
            <a:off x="4447308" y="591344"/>
            <a:ext cx="6906491" cy="5585619"/>
          </a:xfrm>
          <a:prstGeom prst="rect">
            <a:avLst/>
          </a:prstGeom>
        </p:spPr>
        <p:txBody>
          <a:bodyPr vert="horz" lIns="91440" tIns="45720" rIns="91440" bIns="45720" rtlCol="0" anchor="ctr">
            <a:no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1.Write the null and alternative hypothesis. Write down the population claim and the null and alternative hypothesis. Consider the type of data you will need and the number of populations to decide the appropriate test for the situation. Is this a right tailed, left tailed or two tailed test? What test statistic should we use? Consider the type 1 and type 2 errors and pick a significance level.</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Collect random sample data and check the assumptions. If the sample data has not been collected yet, collect random sample data that is appropriate. Once the sample data is collected, check the assumptions to make sure the data represents the population and can be used for the hypothesis test. You may need to create a histogram to check normality. If certain assumptions are not met, consider revising your hypothesis test method. You may need to move to a non-parametric test or use a randomization technique.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Use computer technology to calculate the test statistic, critical value, and P-value and use them to interpret significance and sampling variability. Compare the test statistic to the critical value. If the test statistic falls in the tail, then the sample data significantly disagrees with the null hypothesis. Compare the P-value to your chosen significance level. If the P-value is less than the significance level, then it is unlikely to be sampling variability. </a:t>
            </a:r>
          </a:p>
        </p:txBody>
      </p:sp>
    </p:spTree>
    <p:extLst>
      <p:ext uri="{BB962C8B-B14F-4D97-AF65-F5344CB8AC3E}">
        <p14:creationId xmlns:p14="http://schemas.microsoft.com/office/powerpoint/2010/main" val="2526360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48D12EA-138D-AFB5-E9CC-76711FFECEEA}"/>
              </a:ext>
            </a:extLst>
          </p:cNvPr>
          <p:cNvSpPr txBox="1"/>
          <p:nvPr/>
        </p:nvSpPr>
        <p:spPr>
          <a:xfrm>
            <a:off x="504482" y="2169042"/>
            <a:ext cx="3104626" cy="75713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Light" panose="020F0302020204030204"/>
                <a:ea typeface="+mn-ea"/>
                <a:cs typeface="+mn-cs"/>
              </a:rPr>
              <a:t>Steps to perform a Hypothesis Test</a:t>
            </a:r>
          </a:p>
        </p:txBody>
      </p:sp>
      <p:pic>
        <p:nvPicPr>
          <p:cNvPr id="13" name="Picture 12" descr="A paper with text and arrows&#10;&#10;AI-generated content may be incorrect.">
            <a:extLst>
              <a:ext uri="{FF2B5EF4-FFF2-40B4-BE49-F238E27FC236}">
                <a16:creationId xmlns:a16="http://schemas.microsoft.com/office/drawing/2014/main" id="{BD1A2C30-6B23-239C-FE86-FE6DB56EE21B}"/>
              </a:ext>
            </a:extLst>
          </p:cNvPr>
          <p:cNvPicPr>
            <a:picLocks noChangeAspect="1"/>
          </p:cNvPicPr>
          <p:nvPr/>
        </p:nvPicPr>
        <p:blipFill>
          <a:blip r:embed="rId3"/>
          <a:stretch>
            <a:fillRect/>
          </a:stretch>
        </p:blipFill>
        <p:spPr>
          <a:xfrm>
            <a:off x="3936999" y="319087"/>
            <a:ext cx="8251953" cy="6017917"/>
          </a:xfrm>
          <a:prstGeom prst="rect">
            <a:avLst/>
          </a:prstGeom>
        </p:spPr>
      </p:pic>
    </p:spTree>
    <p:extLst>
      <p:ext uri="{BB962C8B-B14F-4D97-AF65-F5344CB8AC3E}">
        <p14:creationId xmlns:p14="http://schemas.microsoft.com/office/powerpoint/2010/main" val="357343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B6F3B2-97B9-AA7F-4ACD-75CD2A2E72E5}"/>
                  </a:ext>
                </a:extLst>
              </p:cNvPr>
              <p:cNvSpPr txBox="1"/>
              <p:nvPr/>
            </p:nvSpPr>
            <p:spPr>
              <a:xfrm>
                <a:off x="886265" y="348316"/>
                <a:ext cx="10213144" cy="4585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Steps for finding the Null and Alternative Hypothesis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Write down the two competing views about the population in symbolic language. Make sure to determine if it is one-population, or two-population, or more and the correct letter (parameter) to use. If the person only gives you his or her claim, we will often use the opposite as the rival hypothesis or competing view.</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Write the word “claim” next to what the person thinks is true or what they are asking you to provide evidence toward.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The statement that has “=” or “≥” or “≤” is the null hypothesis. It is usually “=”. Put an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𝐻</m:t>
                        </m:r>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next to it. Remember, the null hypothesis is usually a statement about no change, no effect, or not related. That is why the null hypothesis is often given with “=”. </a:t>
                </a:r>
              </a:p>
              <a:p>
                <a:pPr marL="1257300" marR="0" lvl="2"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6DB6F3B2-97B9-AA7F-4ACD-75CD2A2E72E5}"/>
                  </a:ext>
                </a:extLst>
              </p:cNvPr>
              <p:cNvSpPr txBox="1">
                <a:spLocks noRot="1" noChangeAspect="1" noMove="1" noResize="1" noEditPoints="1" noAdjustHandles="1" noChangeArrowheads="1" noChangeShapeType="1" noTextEdit="1"/>
              </p:cNvSpPr>
              <p:nvPr/>
            </p:nvSpPr>
            <p:spPr>
              <a:xfrm>
                <a:off x="886265" y="348316"/>
                <a:ext cx="10213144" cy="4585871"/>
              </a:xfrm>
              <a:prstGeom prst="rect">
                <a:avLst/>
              </a:prstGeom>
              <a:blipFill>
                <a:blip r:embed="rId2"/>
                <a:stretch>
                  <a:fillRect l="-620" t="-552"/>
                </a:stretch>
              </a:blipFill>
            </p:spPr>
            <p:txBody>
              <a:bodyPr/>
              <a:lstStyle/>
              <a:p>
                <a:r>
                  <a:rPr lang="en-US">
                    <a:noFill/>
                  </a:rPr>
                  <a:t> </a:t>
                </a:r>
              </a:p>
            </p:txBody>
          </p:sp>
        </mc:Fallback>
      </mc:AlternateContent>
    </p:spTree>
    <p:extLst>
      <p:ext uri="{BB962C8B-B14F-4D97-AF65-F5344CB8AC3E}">
        <p14:creationId xmlns:p14="http://schemas.microsoft.com/office/powerpoint/2010/main" val="262109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4986ED-0451-D90C-1F41-09DB228CB58F}"/>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 The statement that has “≠” or “” is the alternative hypothesis. Put an “</a:t>
                </a:r>
                <a14:m>
                  <m:oMath xmlns:m="http://schemas.openxmlformats.org/officeDocument/2006/math">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next to it. This is usually a statement about something changing or being related or having a significant effect.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5. Determine what type of test you are dealing with. Is it right-tailed, left-tailed or two-tailed? In a hypothesis test, we are often attempting to “reject the null hypothesis”. This would happen if we believed the alternative hypothesis is correct. For this reason, the alternative hypothesis determines what type of test you are doing. In a one-population or two-population test, if </a:t>
                </a:r>
                <a14:m>
                  <m:oMath xmlns:m="http://schemas.openxmlformats.org/officeDocument/2006/math">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 less than (&lt;), it is a left tailed test. If </a:t>
                </a:r>
                <a14:m>
                  <m:oMath xmlns:m="http://schemas.openxmlformats.org/officeDocument/2006/math">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 greater than(&gt;)  it is a right tailed test. If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 not equal (≠), it is a two-tailed test.</a:t>
                </a:r>
              </a:p>
            </p:txBody>
          </p:sp>
        </mc:Choice>
        <mc:Fallback xmlns="">
          <p:sp>
            <p:nvSpPr>
              <p:cNvPr id="3" name="TextBox 2">
                <a:extLst>
                  <a:ext uri="{FF2B5EF4-FFF2-40B4-BE49-F238E27FC236}">
                    <a16:creationId xmlns:a16="http://schemas.microsoft.com/office/drawing/2014/main" id="{BD4986ED-0451-D90C-1F41-09DB228CB58F}"/>
                  </a:ext>
                </a:extLst>
              </p:cNvPr>
              <p:cNvSpPr txBox="1">
                <a:spLocks noRot="1" noChangeAspect="1" noMove="1" noResize="1" noEditPoints="1" noAdjustHandles="1" noChangeArrowheads="1" noChangeShapeType="1" noTextEdit="1"/>
              </p:cNvSpPr>
              <p:nvPr/>
            </p:nvSpPr>
            <p:spPr>
              <a:xfrm>
                <a:off x="4447308" y="591344"/>
                <a:ext cx="6906491" cy="5585619"/>
              </a:xfrm>
              <a:prstGeom prst="rect">
                <a:avLst/>
              </a:prstGeom>
              <a:blipFill>
                <a:blip r:embed="rId2"/>
                <a:stretch>
                  <a:fillRect l="-919" r="-1471"/>
                </a:stretch>
              </a:blipFill>
            </p:spPr>
            <p:txBody>
              <a:bodyPr/>
              <a:lstStyle/>
              <a:p>
                <a:r>
                  <a:rPr lang="en-US">
                    <a:noFill/>
                  </a:rPr>
                  <a:t> </a:t>
                </a:r>
              </a:p>
            </p:txBody>
          </p:sp>
        </mc:Fallback>
      </mc:AlternateContent>
    </p:spTree>
    <p:extLst>
      <p:ext uri="{BB962C8B-B14F-4D97-AF65-F5344CB8AC3E}">
        <p14:creationId xmlns:p14="http://schemas.microsoft.com/office/powerpoint/2010/main" val="2512851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black text on a white background&#10;&#10;Description automatically generated">
            <a:extLst>
              <a:ext uri="{FF2B5EF4-FFF2-40B4-BE49-F238E27FC236}">
                <a16:creationId xmlns:a16="http://schemas.microsoft.com/office/drawing/2014/main" id="{DF6292BB-2F1D-D7BB-9CAA-75A8E2F51AE7}"/>
              </a:ext>
            </a:extLst>
          </p:cNvPr>
          <p:cNvPicPr>
            <a:picLocks noGrp="1" noChangeAspect="1"/>
          </p:cNvPicPr>
          <p:nvPr>
            <p:ph idx="1"/>
          </p:nvPr>
        </p:nvPicPr>
        <p:blipFill>
          <a:blip r:embed="rId2"/>
          <a:stretch>
            <a:fillRect/>
          </a:stretch>
        </p:blipFill>
        <p:spPr>
          <a:xfrm>
            <a:off x="228600" y="431673"/>
            <a:ext cx="11658600" cy="4546853"/>
          </a:xfrm>
          <a:prstGeom prst="rect">
            <a:avLst/>
          </a:prstGeom>
        </p:spPr>
      </p:pic>
    </p:spTree>
    <p:extLst>
      <p:ext uri="{BB962C8B-B14F-4D97-AF65-F5344CB8AC3E}">
        <p14:creationId xmlns:p14="http://schemas.microsoft.com/office/powerpoint/2010/main" val="377185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EFE4E7-425D-E9CB-9EB6-F27989187DB7}"/>
                  </a:ext>
                </a:extLst>
              </p:cNvPr>
              <p:cNvSpPr txBox="1"/>
              <p:nvPr/>
            </p:nvSpPr>
            <p:spPr>
              <a:xfrm>
                <a:off x="541283" y="-630621"/>
                <a:ext cx="11650717" cy="78483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Example 1: Auto Magazine Article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population mean average weight of car transmissions used to be about 300 pounds. With more and more small car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options, we think the population mean average weight of car transmissions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has decreased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𝐻</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𝑂</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µ = 300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𝐻</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µ &lt; 300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(Claim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Left Tailed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Example 2: Medication Side Effects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FDA says that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about 2.5%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people that take this medicine will have serious side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𝐻</m:t>
                        </m:r>
                      </m:e>
                      <m:sub>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𝑂</m:t>
                        </m:r>
                      </m:sub>
                    </m:sSub>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 = 0.025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(Claim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𝐻</m:t>
                        </m:r>
                      </m:e>
                      <m:sub>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𝐴</m:t>
                        </m:r>
                      </m:sub>
                    </m:sSub>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0.025.                                  </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Two-Tailed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Example 3: Comparing female and male SAT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school board claims that the average SAT score for female high school students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is greater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than the average SAT score for male high school students. If gender is not related to SAT scores, then the SAT scores should be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𝐻</m:t>
                        </m:r>
                      </m:e>
                      <m:sub>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𝑂</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µ1= µ2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 µ1&gt; µ2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(Claim)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right-tailed test.                                </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Right- Tailed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B3EFE4E7-425D-E9CB-9EB6-F27989187DB7}"/>
                  </a:ext>
                </a:extLst>
              </p:cNvPr>
              <p:cNvSpPr txBox="1">
                <a:spLocks noRot="1" noChangeAspect="1" noMove="1" noResize="1" noEditPoints="1" noAdjustHandles="1" noChangeArrowheads="1" noChangeShapeType="1" noTextEdit="1"/>
              </p:cNvSpPr>
              <p:nvPr/>
            </p:nvSpPr>
            <p:spPr>
              <a:xfrm>
                <a:off x="541283" y="-630621"/>
                <a:ext cx="11650717" cy="7848302"/>
              </a:xfrm>
              <a:prstGeom prst="rect">
                <a:avLst/>
              </a:prstGeom>
              <a:blipFill>
                <a:blip r:embed="rId3"/>
                <a:stretch>
                  <a:fillRect l="-435" t="-323"/>
                </a:stretch>
              </a:blipFill>
            </p:spPr>
            <p:txBody>
              <a:bodyPr/>
              <a:lstStyle/>
              <a:p>
                <a:r>
                  <a:rPr lang="en-US">
                    <a:noFill/>
                  </a:rPr>
                  <a:t> </a:t>
                </a:r>
              </a:p>
            </p:txBody>
          </p:sp>
        </mc:Fallback>
      </mc:AlternateContent>
    </p:spTree>
    <p:extLst>
      <p:ext uri="{BB962C8B-B14F-4D97-AF65-F5344CB8AC3E}">
        <p14:creationId xmlns:p14="http://schemas.microsoft.com/office/powerpoint/2010/main" val="414426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C638-3F68-DAAB-1761-D380DED89C8C}"/>
              </a:ext>
            </a:extLst>
          </p:cNvPr>
          <p:cNvSpPr>
            <a:spLocks noGrp="1"/>
          </p:cNvSpPr>
          <p:nvPr>
            <p:ph type="title"/>
          </p:nvPr>
        </p:nvSpPr>
        <p:spPr/>
        <p:txBody>
          <a:bodyPr/>
          <a:lstStyle/>
          <a:p>
            <a:r>
              <a:rPr lang="en-US" dirty="0"/>
              <a:t>Three Types of Hypothesis Tests</a:t>
            </a:r>
          </a:p>
        </p:txBody>
      </p:sp>
      <p:pic>
        <p:nvPicPr>
          <p:cNvPr id="5" name="Content Placeholder 4" descr="A close up of words&#10;&#10;Description automatically generated">
            <a:extLst>
              <a:ext uri="{FF2B5EF4-FFF2-40B4-BE49-F238E27FC236}">
                <a16:creationId xmlns:a16="http://schemas.microsoft.com/office/drawing/2014/main" id="{2213D366-ED15-972C-A62A-DAFD9DC91F28}"/>
              </a:ext>
            </a:extLst>
          </p:cNvPr>
          <p:cNvPicPr>
            <a:picLocks noGrp="1" noChangeAspect="1"/>
          </p:cNvPicPr>
          <p:nvPr>
            <p:ph idx="1"/>
          </p:nvPr>
        </p:nvPicPr>
        <p:blipFill>
          <a:blip r:embed="rId2"/>
          <a:stretch>
            <a:fillRect/>
          </a:stretch>
        </p:blipFill>
        <p:spPr>
          <a:xfrm>
            <a:off x="728663" y="1800226"/>
            <a:ext cx="9491662" cy="2522140"/>
          </a:xfrm>
        </p:spPr>
      </p:pic>
    </p:spTree>
    <p:extLst>
      <p:ext uri="{BB962C8B-B14F-4D97-AF65-F5344CB8AC3E}">
        <p14:creationId xmlns:p14="http://schemas.microsoft.com/office/powerpoint/2010/main" val="318930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diagram of a curve&#10;&#10;AI-generated content may be incorrect.">
            <a:extLst>
              <a:ext uri="{FF2B5EF4-FFF2-40B4-BE49-F238E27FC236}">
                <a16:creationId xmlns:a16="http://schemas.microsoft.com/office/drawing/2014/main" id="{E632B73E-E370-68FD-E7B6-37D715EC63F2}"/>
              </a:ext>
            </a:extLst>
          </p:cNvPr>
          <p:cNvPicPr>
            <a:picLocks noChangeAspect="1"/>
          </p:cNvPicPr>
          <p:nvPr/>
        </p:nvPicPr>
        <p:blipFill>
          <a:blip r:embed="rId3"/>
          <a:stretch>
            <a:fillRect/>
          </a:stretch>
        </p:blipFill>
        <p:spPr>
          <a:xfrm>
            <a:off x="1506348" y="457200"/>
            <a:ext cx="9179304" cy="5943600"/>
          </a:xfrm>
          <a:prstGeom prst="rect">
            <a:avLst/>
          </a:prstGeom>
        </p:spPr>
      </p:pic>
    </p:spTree>
    <p:extLst>
      <p:ext uri="{BB962C8B-B14F-4D97-AF65-F5344CB8AC3E}">
        <p14:creationId xmlns:p14="http://schemas.microsoft.com/office/powerpoint/2010/main" val="217685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70A1F5-EE73-EAF5-82BB-4BCE73DB9CC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Section 3B – Test Statistics and Critical Values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C760BDD-A17A-D280-5A70-7CC72121ECDD}"/>
              </a:ext>
            </a:extLst>
          </p:cNvPr>
          <p:cNvSpPr>
            <a:spLocks noGrp="1"/>
          </p:cNvSpPr>
          <p:nvPr>
            <p:ph idx="1"/>
          </p:nvPr>
        </p:nvSpPr>
        <p:spPr>
          <a:xfrm>
            <a:off x="4447308" y="319088"/>
            <a:ext cx="6906491" cy="5857875"/>
          </a:xfrm>
        </p:spPr>
        <p:txBody>
          <a:bodyPr anchor="ctr">
            <a:normAutofit/>
          </a:bodyPr>
          <a:lstStyle/>
          <a:p>
            <a:r>
              <a:rPr lang="en-US" sz="2400" dirty="0">
                <a:solidFill>
                  <a:srgbClr val="00B0F0"/>
                </a:solidFill>
              </a:rPr>
              <a:t>Hypothesis Test</a:t>
            </a:r>
            <a:r>
              <a:rPr lang="en-US" sz="2400" dirty="0"/>
              <a:t>: A procedure for testing a claim about a population.</a:t>
            </a:r>
          </a:p>
          <a:p>
            <a:endParaRPr lang="en-US" sz="2400" dirty="0"/>
          </a:p>
          <a:p>
            <a:r>
              <a:rPr lang="en-US" sz="2400" dirty="0">
                <a:solidFill>
                  <a:srgbClr val="00B0F0"/>
                </a:solidFill>
              </a:rPr>
              <a:t>Null Hypothesis (𝐻0): </a:t>
            </a:r>
            <a:r>
              <a:rPr lang="en-US" sz="2400" dirty="0"/>
              <a:t>A statement about the population that involves equality. It is often a statement about “no change”, “no relationship” or “no effect”.</a:t>
            </a:r>
          </a:p>
          <a:p>
            <a:r>
              <a:rPr lang="en-US" sz="2400" dirty="0">
                <a:solidFill>
                  <a:srgbClr val="00B0F0"/>
                </a:solidFill>
              </a:rPr>
              <a:t>Test Statistic</a:t>
            </a:r>
            <a:r>
              <a:rPr lang="en-US" sz="2400" dirty="0"/>
              <a:t>: A number calculated in order to determine if the sample data significantly disagrees with the null hypothesis. There are a variety of different test statistics depending on the type of data.</a:t>
            </a:r>
          </a:p>
          <a:p>
            <a:r>
              <a:rPr lang="en-US" sz="2400" dirty="0">
                <a:solidFill>
                  <a:srgbClr val="00B0F0"/>
                </a:solidFill>
              </a:rPr>
              <a:t>Critical Value: </a:t>
            </a:r>
            <a:r>
              <a:rPr lang="en-US" sz="2400" dirty="0"/>
              <a:t>We compare a test statistic to this number to determine if the sample data significantly disagrees with the null hypothesis.</a:t>
            </a:r>
          </a:p>
          <a:p>
            <a:pPr marL="0" indent="0">
              <a:buNone/>
            </a:pPr>
            <a:endParaRPr lang="en-US" sz="2400" dirty="0"/>
          </a:p>
        </p:txBody>
      </p:sp>
    </p:spTree>
    <p:extLst>
      <p:ext uri="{BB962C8B-B14F-4D97-AF65-F5344CB8AC3E}">
        <p14:creationId xmlns:p14="http://schemas.microsoft.com/office/powerpoint/2010/main" val="11060439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2256</Words>
  <Application>Microsoft Macintosh PowerPoint</Application>
  <PresentationFormat>Widescreen</PresentationFormat>
  <Paragraphs>172</Paragraphs>
  <Slides>27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Calibri</vt:lpstr>
      <vt:lpstr>Calibri Light</vt:lpstr>
      <vt:lpstr>Cambria Math</vt:lpstr>
      <vt:lpstr>1_Office Theme</vt:lpstr>
      <vt:lpstr>Chapter 3: Introduction to Hypothesis Testing Section 3A – Null and Alternative Hypothesis</vt:lpstr>
      <vt:lpstr>PowerPoint Presentation</vt:lpstr>
      <vt:lpstr>PowerPoint Presentation</vt:lpstr>
      <vt:lpstr>PowerPoint Presentation</vt:lpstr>
      <vt:lpstr>PowerPoint Presentation</vt:lpstr>
      <vt:lpstr>PowerPoint Presentation</vt:lpstr>
      <vt:lpstr>Three Types of Hypothesis Tests</vt:lpstr>
      <vt:lpstr>PowerPoint Presentation</vt:lpstr>
      <vt:lpstr>Section 3B – Test Statistics and Critical Values</vt:lpstr>
      <vt:lpstr>PowerPoint Presentation</vt:lpstr>
      <vt:lpstr>Significance Rule for Test Statistics and Critical Values</vt:lpstr>
      <vt:lpstr>PowerPoint Presentation</vt:lpstr>
      <vt:lpstr>Section 3C – P-value and Significance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Hasmik Mkrtchyan</dc:creator>
  <cp:lastModifiedBy>Hasmik Mkrtchyan</cp:lastModifiedBy>
  <cp:revision>1</cp:revision>
  <dcterms:created xsi:type="dcterms:W3CDTF">2025-12-01T07:23:58Z</dcterms:created>
  <dcterms:modified xsi:type="dcterms:W3CDTF">2025-12-01T07:26:17Z</dcterms:modified>
</cp:coreProperties>
</file>